
<file path=[Content_Types].xml><?xml version="1.0" encoding="utf-8"?>
<Types xmlns="http://schemas.openxmlformats.org/package/2006/content-types">
  <Default Extension="gif" ContentType="image/gif"/>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9" roundtripDataSignature="AMtx7mjEv81DL7A/XbF2BRH92GNrPRcuY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C61872-52E2-490A-9FB8-AA1BD4708694}" v="3" dt="2024-12-02T21:09:25.8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7" d="100"/>
          <a:sy n="77" d="100"/>
        </p:scale>
        <p:origin x="84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customschemas.google.com/relationships/presentationmetadata" Target="meta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lly North" userId="52e2d7fe0a4c5456" providerId="LiveId" clId="{E8C61872-52E2-490A-9FB8-AA1BD4708694}"/>
    <pc:docChg chg="custSel modSld modMainMaster">
      <pc:chgData name="Sally North" userId="52e2d7fe0a4c5456" providerId="LiveId" clId="{E8C61872-52E2-490A-9FB8-AA1BD4708694}" dt="2024-12-02T21:09:25.863" v="48"/>
      <pc:docMkLst>
        <pc:docMk/>
      </pc:docMkLst>
      <pc:sldChg chg="delSp modSp mod">
        <pc:chgData name="Sally North" userId="52e2d7fe0a4c5456" providerId="LiveId" clId="{E8C61872-52E2-490A-9FB8-AA1BD4708694}" dt="2024-12-02T21:05:27.728" v="2" actId="20577"/>
        <pc:sldMkLst>
          <pc:docMk/>
          <pc:sldMk cId="0" sldId="256"/>
        </pc:sldMkLst>
        <pc:spChg chg="mod">
          <ac:chgData name="Sally North" userId="52e2d7fe0a4c5456" providerId="LiveId" clId="{E8C61872-52E2-490A-9FB8-AA1BD4708694}" dt="2024-12-02T21:05:27.728" v="2" actId="20577"/>
          <ac:spMkLst>
            <pc:docMk/>
            <pc:sldMk cId="0" sldId="256"/>
            <ac:spMk id="89" creationId="{00000000-0000-0000-0000-000000000000}"/>
          </ac:spMkLst>
        </pc:spChg>
        <pc:picChg chg="del">
          <ac:chgData name="Sally North" userId="52e2d7fe0a4c5456" providerId="LiveId" clId="{E8C61872-52E2-490A-9FB8-AA1BD4708694}" dt="2024-12-02T21:05:19.767" v="0" actId="478"/>
          <ac:picMkLst>
            <pc:docMk/>
            <pc:sldMk cId="0" sldId="256"/>
            <ac:picMk id="90" creationId="{00000000-0000-0000-0000-000000000000}"/>
          </ac:picMkLst>
        </pc:picChg>
      </pc:sldChg>
      <pc:sldChg chg="modSp mod">
        <pc:chgData name="Sally North" userId="52e2d7fe0a4c5456" providerId="LiveId" clId="{E8C61872-52E2-490A-9FB8-AA1BD4708694}" dt="2024-12-02T21:06:56.380" v="4" actId="27636"/>
        <pc:sldMkLst>
          <pc:docMk/>
          <pc:sldMk cId="0" sldId="258"/>
        </pc:sldMkLst>
        <pc:spChg chg="mod">
          <ac:chgData name="Sally North" userId="52e2d7fe0a4c5456" providerId="LiveId" clId="{E8C61872-52E2-490A-9FB8-AA1BD4708694}" dt="2024-12-02T21:06:56.380" v="4" actId="27636"/>
          <ac:spMkLst>
            <pc:docMk/>
            <pc:sldMk cId="0" sldId="258"/>
            <ac:spMk id="106" creationId="{00000000-0000-0000-0000-000000000000}"/>
          </ac:spMkLst>
        </pc:spChg>
      </pc:sldChg>
      <pc:sldChg chg="modSp mod">
        <pc:chgData name="Sally North" userId="52e2d7fe0a4c5456" providerId="LiveId" clId="{E8C61872-52E2-490A-9FB8-AA1BD4708694}" dt="2024-12-02T21:06:56.428" v="5" actId="27636"/>
        <pc:sldMkLst>
          <pc:docMk/>
          <pc:sldMk cId="0" sldId="260"/>
        </pc:sldMkLst>
        <pc:spChg chg="mod">
          <ac:chgData name="Sally North" userId="52e2d7fe0a4c5456" providerId="LiveId" clId="{E8C61872-52E2-490A-9FB8-AA1BD4708694}" dt="2024-12-02T21:06:56.428" v="5" actId="27636"/>
          <ac:spMkLst>
            <pc:docMk/>
            <pc:sldMk cId="0" sldId="260"/>
            <ac:spMk id="122" creationId="{00000000-0000-0000-0000-000000000000}"/>
          </ac:spMkLst>
        </pc:spChg>
      </pc:sldChg>
      <pc:sldChg chg="modSp mod">
        <pc:chgData name="Sally North" userId="52e2d7fe0a4c5456" providerId="LiveId" clId="{E8C61872-52E2-490A-9FB8-AA1BD4708694}" dt="2024-12-02T21:06:56.475" v="6" actId="27636"/>
        <pc:sldMkLst>
          <pc:docMk/>
          <pc:sldMk cId="0" sldId="261"/>
        </pc:sldMkLst>
        <pc:spChg chg="mod">
          <ac:chgData name="Sally North" userId="52e2d7fe0a4c5456" providerId="LiveId" clId="{E8C61872-52E2-490A-9FB8-AA1BD4708694}" dt="2024-12-02T21:06:56.475" v="6" actId="27636"/>
          <ac:spMkLst>
            <pc:docMk/>
            <pc:sldMk cId="0" sldId="261"/>
            <ac:spMk id="130" creationId="{00000000-0000-0000-0000-000000000000}"/>
          </ac:spMkLst>
        </pc:spChg>
      </pc:sldChg>
      <pc:sldChg chg="modSp mod">
        <pc:chgData name="Sally North" userId="52e2d7fe0a4c5456" providerId="LiveId" clId="{E8C61872-52E2-490A-9FB8-AA1BD4708694}" dt="2024-12-02T21:06:56.538" v="7" actId="27636"/>
        <pc:sldMkLst>
          <pc:docMk/>
          <pc:sldMk cId="0" sldId="267"/>
        </pc:sldMkLst>
        <pc:spChg chg="mod">
          <ac:chgData name="Sally North" userId="52e2d7fe0a4c5456" providerId="LiveId" clId="{E8C61872-52E2-490A-9FB8-AA1BD4708694}" dt="2024-12-02T21:06:56.538" v="7" actId="27636"/>
          <ac:spMkLst>
            <pc:docMk/>
            <pc:sldMk cId="0" sldId="267"/>
            <ac:spMk id="178" creationId="{00000000-0000-0000-0000-000000000000}"/>
          </ac:spMkLst>
        </pc:spChg>
      </pc:sldChg>
      <pc:sldMasterChg chg="modSldLayout">
        <pc:chgData name="Sally North" userId="52e2d7fe0a4c5456" providerId="LiveId" clId="{E8C61872-52E2-490A-9FB8-AA1BD4708694}" dt="2024-12-02T21:09:25.863" v="48"/>
        <pc:sldMasterMkLst>
          <pc:docMk/>
          <pc:sldMasterMk cId="0" sldId="2147483648"/>
        </pc:sldMasterMkLst>
        <pc:sldLayoutChg chg="addSp delSp modSp mod">
          <pc:chgData name="Sally North" userId="52e2d7fe0a4c5456" providerId="LiveId" clId="{E8C61872-52E2-490A-9FB8-AA1BD4708694}" dt="2024-12-02T21:08:49.278" v="44" actId="1076"/>
          <pc:sldLayoutMkLst>
            <pc:docMk/>
            <pc:sldMasterMk cId="0" sldId="2147483648"/>
            <pc:sldLayoutMk cId="0" sldId="2147483649"/>
          </pc:sldLayoutMkLst>
          <pc:spChg chg="del">
            <ac:chgData name="Sally North" userId="52e2d7fe0a4c5456" providerId="LiveId" clId="{E8C61872-52E2-490A-9FB8-AA1BD4708694}" dt="2024-12-02T21:08:31.287" v="38" actId="478"/>
            <ac:spMkLst>
              <pc:docMk/>
              <pc:sldMasterMk cId="0" sldId="2147483648"/>
              <pc:sldLayoutMk cId="0" sldId="2147483649"/>
              <ac:spMk id="16" creationId="{00000000-0000-0000-0000-000000000000}"/>
            </ac:spMkLst>
          </pc:spChg>
          <pc:spChg chg="mod">
            <ac:chgData name="Sally North" userId="52e2d7fe0a4c5456" providerId="LiveId" clId="{E8C61872-52E2-490A-9FB8-AA1BD4708694}" dt="2024-12-02T21:08:39.841" v="41" actId="14100"/>
            <ac:spMkLst>
              <pc:docMk/>
              <pc:sldMasterMk cId="0" sldId="2147483648"/>
              <pc:sldLayoutMk cId="0" sldId="2147483649"/>
              <ac:spMk id="17" creationId="{00000000-0000-0000-0000-000000000000}"/>
            </ac:spMkLst>
          </pc:spChg>
          <pc:spChg chg="del">
            <ac:chgData name="Sally North" userId="52e2d7fe0a4c5456" providerId="LiveId" clId="{E8C61872-52E2-490A-9FB8-AA1BD4708694}" dt="2024-12-02T21:08:29.452" v="37" actId="478"/>
            <ac:spMkLst>
              <pc:docMk/>
              <pc:sldMasterMk cId="0" sldId="2147483648"/>
              <pc:sldLayoutMk cId="0" sldId="2147483649"/>
              <ac:spMk id="18" creationId="{00000000-0000-0000-0000-000000000000}"/>
            </ac:spMkLst>
          </pc:spChg>
          <pc:picChg chg="add mod">
            <ac:chgData name="Sally North" userId="52e2d7fe0a4c5456" providerId="LiveId" clId="{E8C61872-52E2-490A-9FB8-AA1BD4708694}" dt="2024-12-02T21:08:49.278" v="44" actId="1076"/>
            <ac:picMkLst>
              <pc:docMk/>
              <pc:sldMasterMk cId="0" sldId="2147483648"/>
              <pc:sldLayoutMk cId="0" sldId="2147483649"/>
              <ac:picMk id="3" creationId="{9945EE0E-082C-CD5E-5CA5-B8DE291F2060}"/>
            </ac:picMkLst>
          </pc:picChg>
        </pc:sldLayoutChg>
        <pc:sldLayoutChg chg="addSp delSp modSp mod">
          <pc:chgData name="Sally North" userId="52e2d7fe0a4c5456" providerId="LiveId" clId="{E8C61872-52E2-490A-9FB8-AA1BD4708694}" dt="2024-12-02T21:09:25.863" v="48"/>
          <pc:sldLayoutMkLst>
            <pc:docMk/>
            <pc:sldMasterMk cId="0" sldId="2147483648"/>
            <pc:sldLayoutMk cId="0" sldId="2147483650"/>
          </pc:sldLayoutMkLst>
          <pc:spChg chg="add mod">
            <ac:chgData name="Sally North" userId="52e2d7fe0a4c5456" providerId="LiveId" clId="{E8C61872-52E2-490A-9FB8-AA1BD4708694}" dt="2024-12-02T21:09:25.863" v="48"/>
            <ac:spMkLst>
              <pc:docMk/>
              <pc:sldMasterMk cId="0" sldId="2147483648"/>
              <pc:sldLayoutMk cId="0" sldId="2147483650"/>
              <ac:spMk id="4" creationId="{599D7056-F0F0-52CA-E523-1D175273BD5D}"/>
            </ac:spMkLst>
          </pc:spChg>
          <pc:spChg chg="del">
            <ac:chgData name="Sally North" userId="52e2d7fe0a4c5456" providerId="LiveId" clId="{E8C61872-52E2-490A-9FB8-AA1BD4708694}" dt="2024-12-02T21:09:22.061" v="45" actId="478"/>
            <ac:spMkLst>
              <pc:docMk/>
              <pc:sldMasterMk cId="0" sldId="2147483648"/>
              <pc:sldLayoutMk cId="0" sldId="2147483650"/>
              <ac:spMk id="20" creationId="{00000000-0000-0000-0000-000000000000}"/>
            </ac:spMkLst>
          </pc:spChg>
          <pc:spChg chg="del">
            <ac:chgData name="Sally North" userId="52e2d7fe0a4c5456" providerId="LiveId" clId="{E8C61872-52E2-490A-9FB8-AA1BD4708694}" dt="2024-12-02T21:09:23.281" v="46" actId="478"/>
            <ac:spMkLst>
              <pc:docMk/>
              <pc:sldMasterMk cId="0" sldId="2147483648"/>
              <pc:sldLayoutMk cId="0" sldId="2147483650"/>
              <ac:spMk id="21" creationId="{00000000-0000-0000-0000-000000000000}"/>
            </ac:spMkLst>
          </pc:spChg>
          <pc:spChg chg="del">
            <ac:chgData name="Sally North" userId="52e2d7fe0a4c5456" providerId="LiveId" clId="{E8C61872-52E2-490A-9FB8-AA1BD4708694}" dt="2024-12-02T21:07:03.324" v="9" actId="478"/>
            <ac:spMkLst>
              <pc:docMk/>
              <pc:sldMasterMk cId="0" sldId="2147483648"/>
              <pc:sldLayoutMk cId="0" sldId="2147483650"/>
              <ac:spMk id="22" creationId="{00000000-0000-0000-0000-000000000000}"/>
            </ac:spMkLst>
          </pc:spChg>
          <pc:spChg chg="del mod">
            <ac:chgData name="Sally North" userId="52e2d7fe0a4c5456" providerId="LiveId" clId="{E8C61872-52E2-490A-9FB8-AA1BD4708694}" dt="2024-12-02T21:09:24.638" v="47" actId="478"/>
            <ac:spMkLst>
              <pc:docMk/>
              <pc:sldMasterMk cId="0" sldId="2147483648"/>
              <pc:sldLayoutMk cId="0" sldId="2147483650"/>
              <ac:spMk id="23" creationId="{00000000-0000-0000-0000-000000000000}"/>
            </ac:spMkLst>
          </pc:spChg>
          <pc:spChg chg="del">
            <ac:chgData name="Sally North" userId="52e2d7fe0a4c5456" providerId="LiveId" clId="{E8C61872-52E2-490A-9FB8-AA1BD4708694}" dt="2024-12-02T21:07:00.512" v="8" actId="478"/>
            <ac:spMkLst>
              <pc:docMk/>
              <pc:sldMasterMk cId="0" sldId="2147483648"/>
              <pc:sldLayoutMk cId="0" sldId="2147483650"/>
              <ac:spMk id="24" creationId="{00000000-0000-0000-0000-000000000000}"/>
            </ac:spMkLst>
          </pc:spChg>
          <pc:picChg chg="add del mod">
            <ac:chgData name="Sally North" userId="52e2d7fe0a4c5456" providerId="LiveId" clId="{E8C61872-52E2-490A-9FB8-AA1BD4708694}" dt="2024-12-02T21:08:43.509" v="42" actId="21"/>
            <ac:picMkLst>
              <pc:docMk/>
              <pc:sldMasterMk cId="0" sldId="2147483648"/>
              <pc:sldLayoutMk cId="0" sldId="2147483650"/>
              <ac:picMk id="3" creationId="{9945EE0E-082C-CD5E-5CA5-B8DE291F2060}"/>
            </ac:picMkLst>
          </pc:picChg>
          <pc:picChg chg="add mod">
            <ac:chgData name="Sally North" userId="52e2d7fe0a4c5456" providerId="LiveId" clId="{E8C61872-52E2-490A-9FB8-AA1BD4708694}" dt="2024-12-02T21:09:25.863" v="48"/>
            <ac:picMkLst>
              <pc:docMk/>
              <pc:sldMasterMk cId="0" sldId="2147483648"/>
              <pc:sldLayoutMk cId="0" sldId="2147483650"/>
              <ac:picMk id="5" creationId="{01C24B35-5A9D-CCE6-6A33-CC890575AA82}"/>
            </ac:picMkLst>
          </pc:pic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AU"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AU" sz="1200" b="0" i="0" u="none" strike="noStrike" cap="none">
                <a:solidFill>
                  <a:schemeClr val="dk1"/>
                </a:solidFill>
                <a:latin typeface="Arial"/>
                <a:ea typeface="Arial"/>
                <a:cs typeface="Arial"/>
                <a:sym typeface="Arial"/>
              </a:rPr>
              <a:t>1</a:t>
            </a:fld>
            <a:endParaRPr sz="1200" b="0" i="0" u="none" strike="noStrike" cap="none">
              <a:solidFill>
                <a:schemeClr val="dk1"/>
              </a:solidFill>
              <a:latin typeface="Arial"/>
              <a:ea typeface="Arial"/>
              <a:cs typeface="Arial"/>
              <a:sym typeface="Arial"/>
            </a:endParaRPr>
          </a:p>
        </p:txBody>
      </p:sp>
      <p:sp>
        <p:nvSpPr>
          <p:cNvPr id="84" name="Google Shape;84;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5" name="Google Shape;8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8" name="Google Shape;158;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AU" sz="1200">
                <a:solidFill>
                  <a:schemeClr val="dk1"/>
                </a:solidFill>
                <a:latin typeface="Calibri"/>
                <a:ea typeface="Calibri"/>
                <a:cs typeface="Calibri"/>
                <a:sym typeface="Calibri"/>
              </a:rPr>
              <a:t>Hospitality trends and future scenarios are discussed in Chapter Four highlighting innovative products and services that are becoming available.  In Chapter Five, we explore the future of visitor attractions by using the examples of theme parks and world-renowned tourist attractions to illustrate the possible developments in this area, and we consider the impact of social media and over-tourism on these attractions.  Events of the future are covered in Chapter Six, where we delve into the various contemporary issues which are likely to make an impact on events in the future which include event sustainability, event inclusivity and event technology. </a:t>
            </a:r>
            <a:endParaRPr/>
          </a:p>
          <a:p>
            <a:pPr marL="0" lvl="0" indent="0" algn="l" rtl="0">
              <a:lnSpc>
                <a:spcPct val="100000"/>
              </a:lnSpc>
              <a:spcBef>
                <a:spcPts val="0"/>
              </a:spcBef>
              <a:spcAft>
                <a:spcPts val="0"/>
              </a:spcAft>
              <a:buSzPts val="1400"/>
              <a:buNone/>
            </a:pPr>
            <a:endParaRPr/>
          </a:p>
        </p:txBody>
      </p:sp>
      <p:sp>
        <p:nvSpPr>
          <p:cNvPr id="159" name="Google Shape;159;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AU"/>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6" name="Google Shape;166;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AU" sz="1200">
                <a:solidFill>
                  <a:schemeClr val="dk1"/>
                </a:solidFill>
                <a:latin typeface="Calibri"/>
                <a:ea typeface="Calibri"/>
                <a:cs typeface="Calibri"/>
                <a:sym typeface="Calibri"/>
              </a:rPr>
              <a:t>In order to meet the future education and training needs of the industry, Chapter Seven explores the development of education in tourism, hospitality and events, and the contemporary factors influencing learning and teaching. In Chapter Eight, the focus is turned to the future of film tourism, which continues to grow in popularity.  Similarly, wellness tourism is currently one of the fastest growing tourism niche markets, which is covered in Chapter Nine.  In Chapter Ten, we consider the tourism industry’s impacts on socio-cultural, environmental and economic dimensions of sustainable development into the future.  </a:t>
            </a:r>
            <a:endParaRPr/>
          </a:p>
          <a:p>
            <a:pPr marL="0" lvl="0" indent="0" algn="l" rtl="0">
              <a:lnSpc>
                <a:spcPct val="100000"/>
              </a:lnSpc>
              <a:spcBef>
                <a:spcPts val="0"/>
              </a:spcBef>
              <a:spcAft>
                <a:spcPts val="0"/>
              </a:spcAft>
              <a:buSzPts val="1400"/>
              <a:buNone/>
            </a:pPr>
            <a:endParaRPr/>
          </a:p>
        </p:txBody>
      </p:sp>
      <p:sp>
        <p:nvSpPr>
          <p:cNvPr id="167" name="Google Shape;167;p1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AU"/>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4" name="Google Shape;174;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AU" sz="1200">
                <a:solidFill>
                  <a:schemeClr val="dk1"/>
                </a:solidFill>
                <a:latin typeface="Calibri"/>
                <a:ea typeface="Calibri"/>
                <a:cs typeface="Calibri"/>
                <a:sym typeface="Calibri"/>
              </a:rPr>
              <a:t>In the remaining chapters, our attention is turned to the development of foresight among tourism practitioners, students and policy-makers.  There is a focus on future approaches to problem-solving in Chapter 12, presenting potential scenarios that spell the demise of tourism as we know it in Chapter 13, and building of future scenarios in the travel, hospitality and events sectors in Chapter 14. Finally, a summary of the book is presented in Chapter 15. </a:t>
            </a:r>
            <a:endParaRPr/>
          </a:p>
          <a:p>
            <a:pPr marL="0" lvl="0" indent="0" algn="l" rtl="0">
              <a:lnSpc>
                <a:spcPct val="100000"/>
              </a:lnSpc>
              <a:spcBef>
                <a:spcPts val="0"/>
              </a:spcBef>
              <a:spcAft>
                <a:spcPts val="0"/>
              </a:spcAft>
              <a:buSzPts val="1400"/>
              <a:buNone/>
            </a:pPr>
            <a:endParaRPr/>
          </a:p>
        </p:txBody>
      </p:sp>
      <p:sp>
        <p:nvSpPr>
          <p:cNvPr id="175" name="Google Shape;175;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AU"/>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2" name="Google Shape;182;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3" name="Google Shape;183;p1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AU"/>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0" name="Google Shape;190;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1" name="Google Shape;191;p1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AU"/>
              <a:t>14</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2" name="Google Shape;102;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AU" sz="1200">
                <a:solidFill>
                  <a:schemeClr val="dk1"/>
                </a:solidFill>
                <a:latin typeface="Calibri"/>
                <a:ea typeface="Calibri"/>
                <a:cs typeface="Calibri"/>
                <a:sym typeface="Calibri"/>
              </a:rPr>
              <a:t>The impacts of Covid-19 are being felt across the world’s societies, economies and natural environment. Some industries have been more impacted than others, including the international tourism industry. The United Nations World Tourism Organisation (UNWTO) predicts that due to the travel related impacts of Covid-19 international tourism could decline by between 60-80% in 2020, with US$80 billion already lost in exports from the industry for the first quarter of 2020 (UNWTO, 2020a).</a:t>
            </a:r>
            <a:endParaRPr/>
          </a:p>
          <a:p>
            <a:pPr marL="0" lvl="0" indent="0" algn="l" rtl="0">
              <a:lnSpc>
                <a:spcPct val="100000"/>
              </a:lnSpc>
              <a:spcBef>
                <a:spcPts val="0"/>
              </a:spcBef>
              <a:spcAft>
                <a:spcPts val="0"/>
              </a:spcAft>
              <a:buSzPts val="1400"/>
              <a:buNone/>
            </a:pPr>
            <a:endParaRPr sz="1200">
              <a:solidFill>
                <a:schemeClr val="dk1"/>
              </a:solidFill>
              <a:latin typeface="Calibri"/>
              <a:ea typeface="Calibri"/>
              <a:cs typeface="Calibri"/>
              <a:sym typeface="Calibri"/>
            </a:endParaRPr>
          </a:p>
          <a:p>
            <a:pPr marL="0" lvl="0" indent="0" algn="l" rtl="0">
              <a:lnSpc>
                <a:spcPct val="100000"/>
              </a:lnSpc>
              <a:spcBef>
                <a:spcPts val="0"/>
              </a:spcBef>
              <a:spcAft>
                <a:spcPts val="0"/>
              </a:spcAft>
              <a:buSzPts val="1400"/>
              <a:buNone/>
            </a:pPr>
            <a:r>
              <a:rPr lang="en-AU" sz="1200">
                <a:solidFill>
                  <a:schemeClr val="dk1"/>
                </a:solidFill>
                <a:latin typeface="Calibri"/>
                <a:ea typeface="Calibri"/>
                <a:cs typeface="Calibri"/>
                <a:sym typeface="Calibri"/>
              </a:rPr>
              <a:t> </a:t>
            </a:r>
            <a:endParaRPr/>
          </a:p>
          <a:p>
            <a:pPr marL="0" lvl="0" indent="0" algn="l" rtl="0">
              <a:lnSpc>
                <a:spcPct val="100000"/>
              </a:lnSpc>
              <a:spcBef>
                <a:spcPts val="0"/>
              </a:spcBef>
              <a:spcAft>
                <a:spcPts val="0"/>
              </a:spcAft>
              <a:buSzPts val="1400"/>
              <a:buNone/>
            </a:pPr>
            <a:r>
              <a:rPr lang="en-AU" sz="1200">
                <a:solidFill>
                  <a:schemeClr val="dk1"/>
                </a:solidFill>
                <a:latin typeface="Calibri"/>
                <a:ea typeface="Calibri"/>
                <a:cs typeface="Calibri"/>
                <a:sym typeface="Calibri"/>
              </a:rPr>
              <a:t>In these unprecedented times, it becomes more important than ever to consider what the future might hold for the industry. By examining current and future capabilities of the industry, this research book explores the opportunities available to shape the future through rebuilding, disrupting and developing greater resilience in the tourism industry. The common theme throughout the chapters is change – no matter how change emerges, the authors of this book recognise that the industry is always going to face times of turbulence, whether it be climate change, political or financial disruptions or pandemics, those in the industry need to have resilience, understand the forces of change and are prepared to adapt. This chapter sets out the core principles associated with anticipating the future of the international travel, hospitality and events sectors. It starts with a broad overview of the global tourism industry, followed by the definitions and scope of the sectors that will be covered in the book. A discussion on tourism futures as an area of research is presented and finally, the sections and individual chapters are introduced.</a:t>
            </a:r>
            <a:endParaRPr/>
          </a:p>
          <a:p>
            <a:pPr marL="0" lvl="0" indent="0" algn="l" rtl="0">
              <a:lnSpc>
                <a:spcPct val="100000"/>
              </a:lnSpc>
              <a:spcBef>
                <a:spcPts val="0"/>
              </a:spcBef>
              <a:spcAft>
                <a:spcPts val="0"/>
              </a:spcAft>
              <a:buSzPts val="1400"/>
              <a:buNone/>
            </a:pPr>
            <a:r>
              <a:rPr lang="en-AU" sz="1200">
                <a:solidFill>
                  <a:schemeClr val="dk1"/>
                </a:solidFill>
                <a:latin typeface="Calibri"/>
                <a:ea typeface="Calibri"/>
                <a:cs typeface="Calibri"/>
                <a:sym typeface="Calibri"/>
              </a:rPr>
              <a:t> </a:t>
            </a:r>
            <a:endParaRPr/>
          </a:p>
          <a:p>
            <a:pPr marL="0" lvl="0" indent="0" algn="l" rtl="0">
              <a:lnSpc>
                <a:spcPct val="100000"/>
              </a:lnSpc>
              <a:spcBef>
                <a:spcPts val="0"/>
              </a:spcBef>
              <a:spcAft>
                <a:spcPts val="0"/>
              </a:spcAft>
              <a:buSzPts val="1400"/>
              <a:buNone/>
            </a:pPr>
            <a:endParaRPr sz="1200">
              <a:solidFill>
                <a:schemeClr val="dk1"/>
              </a:solidFill>
              <a:latin typeface="Calibri"/>
              <a:ea typeface="Calibri"/>
              <a:cs typeface="Calibri"/>
              <a:sym typeface="Calibri"/>
            </a:endParaRPr>
          </a:p>
        </p:txBody>
      </p:sp>
      <p:sp>
        <p:nvSpPr>
          <p:cNvPr id="103" name="Google Shape;103;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AU"/>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0" name="Google Shape;110;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AU" sz="1200">
                <a:solidFill>
                  <a:schemeClr val="dk1"/>
                </a:solidFill>
                <a:latin typeface="Calibri"/>
                <a:ea typeface="Calibri"/>
                <a:cs typeface="Calibri"/>
                <a:sym typeface="Calibri"/>
              </a:rPr>
              <a:t>The definition of the tourism industry for the purposes of this book has been adapted from the UNWTO as being:</a:t>
            </a:r>
            <a:endParaRPr/>
          </a:p>
          <a:p>
            <a:pPr marL="0" lvl="0" indent="0" algn="l" rtl="0">
              <a:lnSpc>
                <a:spcPct val="100000"/>
              </a:lnSpc>
              <a:spcBef>
                <a:spcPts val="0"/>
              </a:spcBef>
              <a:spcAft>
                <a:spcPts val="0"/>
              </a:spcAft>
              <a:buSzPts val="1400"/>
              <a:buNone/>
            </a:pPr>
            <a:endParaRPr sz="1200">
              <a:solidFill>
                <a:schemeClr val="dk1"/>
              </a:solidFill>
              <a:latin typeface="Calibri"/>
              <a:ea typeface="Calibri"/>
              <a:cs typeface="Calibri"/>
              <a:sym typeface="Calibri"/>
            </a:endParaRPr>
          </a:p>
          <a:p>
            <a:pPr marL="0" lvl="0" indent="0" algn="l" rtl="0">
              <a:lnSpc>
                <a:spcPct val="100000"/>
              </a:lnSpc>
              <a:spcBef>
                <a:spcPts val="0"/>
              </a:spcBef>
              <a:spcAft>
                <a:spcPts val="0"/>
              </a:spcAft>
              <a:buSzPts val="1400"/>
              <a:buNone/>
            </a:pPr>
            <a:r>
              <a:rPr lang="en-AU" sz="1200">
                <a:solidFill>
                  <a:schemeClr val="dk1"/>
                </a:solidFill>
                <a:latin typeface="Calibri"/>
                <a:ea typeface="Calibri"/>
                <a:cs typeface="Calibri"/>
                <a:sym typeface="Calibri"/>
              </a:rPr>
              <a:t>The cluster of production units in different sectors that provide consumption goods and services demanded by tourists. Such clusters are called sectors because tourist acquisition represents such a significant share of their supply that, in the absence of tourists, their production of these would cease to exist in meaningful quantity (UNWTO, 2008).</a:t>
            </a:r>
            <a:endParaRPr/>
          </a:p>
          <a:p>
            <a:pPr marL="0" lvl="0" indent="0" algn="l" rtl="0">
              <a:lnSpc>
                <a:spcPct val="100000"/>
              </a:lnSpc>
              <a:spcBef>
                <a:spcPts val="0"/>
              </a:spcBef>
              <a:spcAft>
                <a:spcPts val="0"/>
              </a:spcAft>
              <a:buSzPts val="1400"/>
              <a:buNone/>
            </a:pPr>
            <a:endParaRPr sz="1200">
              <a:solidFill>
                <a:schemeClr val="dk1"/>
              </a:solidFill>
              <a:latin typeface="Calibri"/>
              <a:ea typeface="Calibri"/>
              <a:cs typeface="Calibri"/>
              <a:sym typeface="Calibri"/>
            </a:endParaRPr>
          </a:p>
        </p:txBody>
      </p:sp>
      <p:sp>
        <p:nvSpPr>
          <p:cNvPr id="111" name="Google Shape;111;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AU"/>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8" name="Google Shape;118;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AU"/>
              <a:t>Notwithstanding the current threat to the industry from Covid-19, tourism has seen significant growth in the last few decades based largely on the rising disposable income and living standards in a significant part of the world’s population.</a:t>
            </a:r>
            <a:endParaRPr/>
          </a:p>
          <a:p>
            <a:pPr marL="0" lvl="0" indent="0" algn="l" rtl="0">
              <a:lnSpc>
                <a:spcPct val="100000"/>
              </a:lnSpc>
              <a:spcBef>
                <a:spcPts val="0"/>
              </a:spcBef>
              <a:spcAft>
                <a:spcPts val="0"/>
              </a:spcAft>
              <a:buSzPts val="1400"/>
              <a:buNone/>
            </a:pPr>
            <a:endParaRPr/>
          </a:p>
          <a:p>
            <a:pPr marL="0" marR="0" lvl="0" indent="0" algn="l" rtl="0">
              <a:lnSpc>
                <a:spcPct val="100000"/>
              </a:lnSpc>
              <a:spcBef>
                <a:spcPts val="0"/>
              </a:spcBef>
              <a:spcAft>
                <a:spcPts val="0"/>
              </a:spcAft>
              <a:buClr>
                <a:schemeClr val="dk1"/>
              </a:buClr>
              <a:buSzPts val="1200"/>
              <a:buFont typeface="Calibri"/>
              <a:buNone/>
            </a:pPr>
            <a:r>
              <a:rPr lang="en-AU" sz="1200">
                <a:solidFill>
                  <a:schemeClr val="dk1"/>
                </a:solidFill>
                <a:latin typeface="Calibri"/>
                <a:ea typeface="Calibri"/>
                <a:cs typeface="Calibri"/>
                <a:sym typeface="Calibri"/>
              </a:rPr>
              <a:t>The three sectors referred to in the above definition that form a key focus of this book are the travel, hospitality and events sectors. Therefore, when referring to the ‘Tourism Industry’, all three sectors are encompassed in the discussion although we also recognise that the industry is sometimes referred to as the ‘THE’ sector.</a:t>
            </a:r>
            <a:endParaRPr/>
          </a:p>
          <a:p>
            <a:pPr marL="0" marR="0" lvl="0" indent="0" algn="l" rtl="0">
              <a:lnSpc>
                <a:spcPct val="100000"/>
              </a:lnSpc>
              <a:spcBef>
                <a:spcPts val="0"/>
              </a:spcBef>
              <a:spcAft>
                <a:spcPts val="0"/>
              </a:spcAft>
              <a:buClr>
                <a:schemeClr val="dk1"/>
              </a:buClr>
              <a:buSzPts val="1200"/>
              <a:buFont typeface="Calibri"/>
              <a:buNone/>
            </a:pPr>
            <a:endParaRPr sz="1200">
              <a:solidFill>
                <a:schemeClr val="dk1"/>
              </a:solidFill>
              <a:latin typeface="Calibri"/>
              <a:ea typeface="Calibri"/>
              <a:cs typeface="Calibri"/>
              <a:sym typeface="Calibri"/>
            </a:endParaRPr>
          </a:p>
          <a:p>
            <a:pPr marL="0" lvl="0" indent="0" algn="l" rtl="0">
              <a:lnSpc>
                <a:spcPct val="100000"/>
              </a:lnSpc>
              <a:spcBef>
                <a:spcPts val="0"/>
              </a:spcBef>
              <a:spcAft>
                <a:spcPts val="0"/>
              </a:spcAft>
              <a:buSzPts val="1400"/>
              <a:buNone/>
            </a:pPr>
            <a:r>
              <a:rPr lang="en-AU" sz="1200">
                <a:solidFill>
                  <a:schemeClr val="dk1"/>
                </a:solidFill>
                <a:latin typeface="Calibri"/>
                <a:ea typeface="Calibri"/>
                <a:cs typeface="Calibri"/>
                <a:sym typeface="Calibri"/>
              </a:rPr>
              <a:t>It is important to note that the drivers of transformation in the industry continue to arise from both the demand and supply side. On the demand side, we have seen rising disposable income, favourable exchange rates, technological change, government regulations and changing consumer preferences for leisure activity and spending (Page and Connell, 2020). </a:t>
            </a:r>
            <a:endParaRPr/>
          </a:p>
        </p:txBody>
      </p:sp>
      <p:sp>
        <p:nvSpPr>
          <p:cNvPr id="119" name="Google Shape;119;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AU"/>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6" name="Google Shape;126;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AU" sz="1200">
                <a:solidFill>
                  <a:schemeClr val="dk1"/>
                </a:solidFill>
                <a:latin typeface="Calibri"/>
                <a:ea typeface="Calibri"/>
                <a:cs typeface="Calibri"/>
                <a:sym typeface="Calibri"/>
              </a:rPr>
              <a:t>In response, governments and local tourism operators have moved to step in and meet this growing demand. Supply is rising to meet this increased demand in relation to transport, accommodation, visitor-attractions, associated services and government incentives to attract tourists (Dwyer </a:t>
            </a:r>
            <a:r>
              <a:rPr lang="en-AU" sz="1200" i="1">
                <a:solidFill>
                  <a:schemeClr val="dk1"/>
                </a:solidFill>
                <a:latin typeface="Calibri"/>
                <a:ea typeface="Calibri"/>
                <a:cs typeface="Calibri"/>
                <a:sym typeface="Calibri"/>
              </a:rPr>
              <a:t>et al.,</a:t>
            </a:r>
            <a:r>
              <a:rPr lang="en-AU" sz="1200">
                <a:solidFill>
                  <a:schemeClr val="dk1"/>
                </a:solidFill>
                <a:latin typeface="Calibri"/>
                <a:ea typeface="Calibri"/>
                <a:cs typeface="Calibri"/>
                <a:sym typeface="Calibri"/>
              </a:rPr>
              <a:t> 2020).</a:t>
            </a:r>
            <a:endParaRPr/>
          </a:p>
          <a:p>
            <a:pPr marL="0" lvl="0" indent="0" algn="l" rtl="0">
              <a:lnSpc>
                <a:spcPct val="100000"/>
              </a:lnSpc>
              <a:spcBef>
                <a:spcPts val="0"/>
              </a:spcBef>
              <a:spcAft>
                <a:spcPts val="0"/>
              </a:spcAft>
              <a:buSzPts val="1400"/>
              <a:buNone/>
            </a:pPr>
            <a:r>
              <a:rPr lang="en-AU" sz="1200">
                <a:solidFill>
                  <a:schemeClr val="dk1"/>
                </a:solidFill>
                <a:latin typeface="Calibri"/>
                <a:ea typeface="Calibri"/>
                <a:cs typeface="Calibri"/>
                <a:sym typeface="Calibri"/>
              </a:rPr>
              <a:t> </a:t>
            </a:r>
            <a:endParaRPr/>
          </a:p>
          <a:p>
            <a:pPr marL="0" lvl="0" indent="0" algn="l" rtl="0">
              <a:lnSpc>
                <a:spcPct val="100000"/>
              </a:lnSpc>
              <a:spcBef>
                <a:spcPts val="0"/>
              </a:spcBef>
              <a:spcAft>
                <a:spcPts val="0"/>
              </a:spcAft>
              <a:buSzPts val="1400"/>
              <a:buNone/>
            </a:pPr>
            <a:r>
              <a:rPr lang="en-AU" sz="1200">
                <a:solidFill>
                  <a:schemeClr val="dk1"/>
                </a:solidFill>
                <a:latin typeface="Calibri"/>
                <a:ea typeface="Calibri"/>
                <a:cs typeface="Calibri"/>
                <a:sym typeface="Calibri"/>
              </a:rPr>
              <a:t>Governments at all levels - national, regional and local, have grown to appreciate the value of tourism income for their economies and the importance it has made to the employment and training of people. World-wide tourism arrivals in 2019 included 1.5 billion travellers generating US$1.5 billion (UNWTO, 2020e). Its impact cannot be understated with almost all countries in the world depending to some extent on tourists to support their economy. This highlights the importance of the industry and recognises that it is in the interest of all countries that tourism continues to exist globally in some capacity. Aside from the economic and employment benefits there are many other important contributions that tourism makes. Whether it be raising awareness of the many cultural differences around the world, highlighting the importance of national treasures or simply bringing people together so that they might experience conversations, stories or understand the many ways that people live, tourism makes for a much richer and harmonious globe.       </a:t>
            </a:r>
            <a:endParaRPr/>
          </a:p>
          <a:p>
            <a:pPr marL="0" lvl="0" indent="0" algn="l" rtl="0">
              <a:lnSpc>
                <a:spcPct val="100000"/>
              </a:lnSpc>
              <a:spcBef>
                <a:spcPts val="0"/>
              </a:spcBef>
              <a:spcAft>
                <a:spcPts val="0"/>
              </a:spcAft>
              <a:buSzPts val="1400"/>
              <a:buNone/>
            </a:pPr>
            <a:endParaRPr/>
          </a:p>
        </p:txBody>
      </p:sp>
      <p:sp>
        <p:nvSpPr>
          <p:cNvPr id="127" name="Google Shape;127;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AU"/>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4" name="Google Shape;134;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35" name="Google Shape;135;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AU"/>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2" name="Google Shape;142;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AU" sz="1200">
                <a:solidFill>
                  <a:schemeClr val="dk1"/>
                </a:solidFill>
                <a:latin typeface="Calibri"/>
                <a:ea typeface="Calibri"/>
                <a:cs typeface="Calibri"/>
                <a:sym typeface="Calibri"/>
              </a:rPr>
              <a:t>With the growth and size of the global tourism industry, it becomes important to understand and effectively frame the future of the industry for business leaders and policy-makers (Veal </a:t>
            </a:r>
            <a:r>
              <a:rPr lang="en-AU" sz="1200" i="1">
                <a:solidFill>
                  <a:schemeClr val="dk1"/>
                </a:solidFill>
                <a:latin typeface="Calibri"/>
                <a:ea typeface="Calibri"/>
                <a:cs typeface="Calibri"/>
                <a:sym typeface="Calibri"/>
              </a:rPr>
              <a:t>et al.,</a:t>
            </a:r>
            <a:r>
              <a:rPr lang="en-AU" sz="1200">
                <a:solidFill>
                  <a:schemeClr val="dk1"/>
                </a:solidFill>
                <a:latin typeface="Calibri"/>
                <a:ea typeface="Calibri"/>
                <a:cs typeface="Calibri"/>
                <a:sym typeface="Calibri"/>
              </a:rPr>
              <a:t> 2015; Yeoman and Postma, 2014).  Tourism futures is a relative new area that is evolving, and involves analysing trends, patterns, historical underpinnings and change to compose a range of possibilities for the industry in the medium to long term future (Buhalis </a:t>
            </a:r>
            <a:r>
              <a:rPr lang="en-AU" sz="1200" i="1">
                <a:solidFill>
                  <a:schemeClr val="dk1"/>
                </a:solidFill>
                <a:latin typeface="Calibri"/>
                <a:ea typeface="Calibri"/>
                <a:cs typeface="Calibri"/>
                <a:sym typeface="Calibri"/>
              </a:rPr>
              <a:t>et al.,</a:t>
            </a:r>
            <a:r>
              <a:rPr lang="en-AU" sz="1200">
                <a:solidFill>
                  <a:schemeClr val="dk1"/>
                </a:solidFill>
                <a:latin typeface="Calibri"/>
                <a:ea typeface="Calibri"/>
                <a:cs typeface="Calibri"/>
                <a:sym typeface="Calibri"/>
              </a:rPr>
              <a:t> 2006).  </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AU" sz="1200">
                <a:solidFill>
                  <a:schemeClr val="dk1"/>
                </a:solidFill>
                <a:latin typeface="Calibri"/>
                <a:ea typeface="Calibri"/>
                <a:cs typeface="Calibri"/>
                <a:sym typeface="Calibri"/>
              </a:rPr>
              <a:t>Thus, there are three features of futures studies that set the tone of this book. Firstly, we aim to take a systems’ view of the industry, which includes a consideration of the range of stakeholders including, </a:t>
            </a:r>
            <a:r>
              <a:rPr lang="en-AU" sz="1200" i="1">
                <a:solidFill>
                  <a:schemeClr val="dk1"/>
                </a:solidFill>
                <a:latin typeface="Calibri"/>
                <a:ea typeface="Calibri"/>
                <a:cs typeface="Calibri"/>
                <a:sym typeface="Calibri"/>
              </a:rPr>
              <a:t>inter alia</a:t>
            </a:r>
            <a:r>
              <a:rPr lang="en-AU" sz="1200">
                <a:solidFill>
                  <a:schemeClr val="dk1"/>
                </a:solidFill>
                <a:latin typeface="Calibri"/>
                <a:ea typeface="Calibri"/>
                <a:cs typeface="Calibri"/>
                <a:sym typeface="Calibri"/>
              </a:rPr>
              <a:t>, consumers, producers, governments, NGOs and local communities. This allows for a holistic understanding of the scope of industry, and important inter-relationships between stakeholders that might shape future scenarios. Secondly, we examine potential and probable future trends based on an analysis of the socio-cultural technological, economic, environmental, political and international dimensions. Thirdly, we take a medium to long-term view of the future potential and opportunities available to the travel, hospitality and events sectors that extends beyond the one to three years strategic planning cycle. </a:t>
            </a:r>
            <a:endParaRPr/>
          </a:p>
          <a:p>
            <a:pPr marL="0" lvl="0" indent="0" algn="l" rtl="0">
              <a:lnSpc>
                <a:spcPct val="100000"/>
              </a:lnSpc>
              <a:spcBef>
                <a:spcPts val="0"/>
              </a:spcBef>
              <a:spcAft>
                <a:spcPts val="0"/>
              </a:spcAft>
              <a:buSzPts val="1400"/>
              <a:buNone/>
            </a:pPr>
            <a:r>
              <a:rPr lang="en-AU" sz="1200">
                <a:solidFill>
                  <a:schemeClr val="dk1"/>
                </a:solidFill>
                <a:latin typeface="Calibri"/>
                <a:ea typeface="Calibri"/>
                <a:cs typeface="Calibri"/>
                <a:sym typeface="Calibri"/>
              </a:rPr>
              <a:t> </a:t>
            </a:r>
            <a:endParaRPr/>
          </a:p>
          <a:p>
            <a:pPr marL="0" lvl="0" indent="0" algn="l" rtl="0">
              <a:lnSpc>
                <a:spcPct val="100000"/>
              </a:lnSpc>
              <a:spcBef>
                <a:spcPts val="0"/>
              </a:spcBef>
              <a:spcAft>
                <a:spcPts val="0"/>
              </a:spcAft>
              <a:buSzPts val="1400"/>
              <a:buNone/>
            </a:pPr>
            <a:endParaRPr/>
          </a:p>
        </p:txBody>
      </p:sp>
      <p:sp>
        <p:nvSpPr>
          <p:cNvPr id="143" name="Google Shape;143;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AU"/>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0" name="Google Shape;150;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AU" sz="1200">
                <a:solidFill>
                  <a:schemeClr val="dk1"/>
                </a:solidFill>
                <a:latin typeface="Calibri"/>
                <a:ea typeface="Calibri"/>
                <a:cs typeface="Calibri"/>
                <a:sym typeface="Calibri"/>
              </a:rPr>
              <a:t>In Chapter Two, we explore the drivers that are likely to influence tourism in the future, through an analysis of the external and internal forces of change in the industry.  Concepts such as smart tourism, virtual tourism, underwater hotels, artificial intelligence are introduced to showcase examples of what is currently being implemented in some countries and/or sectors. Other concepts such as the potential of space tourism and impacts of climate change are also explored to indicate how the industry may change depending on demand. This is followed by a detailed look into the rise of the middle class in the decades leading up to 2050 in Chapter Three.  </a:t>
            </a:r>
            <a:endParaRPr/>
          </a:p>
          <a:p>
            <a:pPr marL="0" lvl="0" indent="0" algn="l" rtl="0">
              <a:lnSpc>
                <a:spcPct val="100000"/>
              </a:lnSpc>
              <a:spcBef>
                <a:spcPts val="0"/>
              </a:spcBef>
              <a:spcAft>
                <a:spcPts val="0"/>
              </a:spcAft>
              <a:buSzPts val="1400"/>
              <a:buNone/>
            </a:pPr>
            <a:r>
              <a:rPr lang="en-AU" sz="1200">
                <a:solidFill>
                  <a:schemeClr val="dk1"/>
                </a:solidFill>
                <a:latin typeface="Calibri"/>
                <a:ea typeface="Calibri"/>
                <a:cs typeface="Calibri"/>
                <a:sym typeface="Calibri"/>
              </a:rPr>
              <a:t> </a:t>
            </a:r>
            <a:endParaRPr/>
          </a:p>
          <a:p>
            <a:pPr marL="0" lvl="0" indent="0" algn="l" rtl="0">
              <a:lnSpc>
                <a:spcPct val="100000"/>
              </a:lnSpc>
              <a:spcBef>
                <a:spcPts val="0"/>
              </a:spcBef>
              <a:spcAft>
                <a:spcPts val="0"/>
              </a:spcAft>
              <a:buSzPts val="1400"/>
              <a:buNone/>
            </a:pPr>
            <a:endParaRPr/>
          </a:p>
        </p:txBody>
      </p:sp>
      <p:sp>
        <p:nvSpPr>
          <p:cNvPr id="151" name="Google Shape;151;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AU"/>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
        <p:nvSpPr>
          <p:cNvPr id="17" name="Google Shape;17;p16"/>
          <p:cNvSpPr txBox="1">
            <a:spLocks noGrp="1"/>
          </p:cNvSpPr>
          <p:nvPr>
            <p:ph type="ftr" idx="11"/>
          </p:nvPr>
        </p:nvSpPr>
        <p:spPr>
          <a:xfrm>
            <a:off x="475861" y="6223518"/>
            <a:ext cx="11234057" cy="49795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GB" dirty="0"/>
              <a:t>International Tourism Futures 2nd </a:t>
            </a:r>
            <a:r>
              <a:rPr lang="en-GB" dirty="0" err="1"/>
              <a:t>edn</a:t>
            </a:r>
            <a:r>
              <a:rPr lang="en-GB" dirty="0"/>
              <a:t> © Clare Lade, Paul Strickland, Elspeth Frew, Paul Willard, Sandra Cherro Osorio, Astrid Noerfelt. </a:t>
            </a:r>
          </a:p>
          <a:p>
            <a:r>
              <a:rPr lang="en-GB" dirty="0"/>
              <a:t>All rights reserved 2025</a:t>
            </a:r>
          </a:p>
          <a:p>
            <a:endParaRPr dirty="0"/>
          </a:p>
        </p:txBody>
      </p:sp>
      <p:pic>
        <p:nvPicPr>
          <p:cNvPr id="3" name="Picture 2" descr="A book cover with a couple of people&#10;&#10;Description automatically generated">
            <a:extLst>
              <a:ext uri="{FF2B5EF4-FFF2-40B4-BE49-F238E27FC236}">
                <a16:creationId xmlns:a16="http://schemas.microsoft.com/office/drawing/2014/main" id="{9945EE0E-082C-CD5E-5CA5-B8DE291F2060}"/>
              </a:ext>
            </a:extLst>
          </p:cNvPr>
          <p:cNvPicPr>
            <a:picLocks noChangeAspect="1"/>
          </p:cNvPicPr>
          <p:nvPr userDrawn="1"/>
        </p:nvPicPr>
        <p:blipFill>
          <a:blip r:embed="rId2"/>
          <a:stretch>
            <a:fillRect/>
          </a:stretch>
        </p:blipFill>
        <p:spPr>
          <a:xfrm>
            <a:off x="10853367" y="215073"/>
            <a:ext cx="1004286" cy="142039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0"/>
        <p:cNvGrpSpPr/>
        <p:nvPr/>
      </p:nvGrpSpPr>
      <p:grpSpPr>
        <a:xfrm>
          <a:off x="0" y="0"/>
          <a:ext cx="0" cy="0"/>
          <a:chOff x="0" y="0"/>
          <a:chExt cx="0" cy="0"/>
        </a:xfrm>
      </p:grpSpPr>
      <p:sp>
        <p:nvSpPr>
          <p:cNvPr id="71" name="Google Shape;71;p2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25"/>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5" name="Google Shape;75;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6"/>
        <p:cNvGrpSpPr/>
        <p:nvPr/>
      </p:nvGrpSpPr>
      <p:grpSpPr>
        <a:xfrm>
          <a:off x="0" y="0"/>
          <a:ext cx="0" cy="0"/>
          <a:chOff x="0" y="0"/>
          <a:chExt cx="0" cy="0"/>
        </a:xfrm>
      </p:grpSpPr>
      <p:sp>
        <p:nvSpPr>
          <p:cNvPr id="77" name="Google Shape;77;p26"/>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26"/>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9" name="Google Shape;79;p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1" name="Google Shape;81;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userDrawn="1">
  <p:cSld name="OBJECT">
    <p:spTree>
      <p:nvGrpSpPr>
        <p:cNvPr id="1" name="Shape 19"/>
        <p:cNvGrpSpPr/>
        <p:nvPr/>
      </p:nvGrpSpPr>
      <p:grpSpPr>
        <a:xfrm>
          <a:off x="0" y="0"/>
          <a:ext cx="0" cy="0"/>
          <a:chOff x="0" y="0"/>
          <a:chExt cx="0" cy="0"/>
        </a:xfrm>
      </p:grpSpPr>
      <p:sp>
        <p:nvSpPr>
          <p:cNvPr id="4" name="Google Shape;17;p16">
            <a:extLst>
              <a:ext uri="{FF2B5EF4-FFF2-40B4-BE49-F238E27FC236}">
                <a16:creationId xmlns:a16="http://schemas.microsoft.com/office/drawing/2014/main" id="{599D7056-F0F0-52CA-E523-1D175273BD5D}"/>
              </a:ext>
            </a:extLst>
          </p:cNvPr>
          <p:cNvSpPr txBox="1">
            <a:spLocks noGrp="1"/>
          </p:cNvSpPr>
          <p:nvPr>
            <p:ph type="ftr" idx="11"/>
          </p:nvPr>
        </p:nvSpPr>
        <p:spPr>
          <a:xfrm>
            <a:off x="475861" y="6223518"/>
            <a:ext cx="11234057" cy="49795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GB" dirty="0"/>
              <a:t>International Tourism Futures 2nd </a:t>
            </a:r>
            <a:r>
              <a:rPr lang="en-GB" dirty="0" err="1"/>
              <a:t>edn</a:t>
            </a:r>
            <a:r>
              <a:rPr lang="en-GB" dirty="0"/>
              <a:t> © Clare Lade, Paul Strickland, Elspeth Frew, Paul Willard, Sandra Cherro Osorio, Astrid Noerfelt. </a:t>
            </a:r>
          </a:p>
          <a:p>
            <a:r>
              <a:rPr lang="en-GB" dirty="0"/>
              <a:t>All rights reserved 2025</a:t>
            </a:r>
          </a:p>
          <a:p>
            <a:endParaRPr dirty="0"/>
          </a:p>
        </p:txBody>
      </p:sp>
      <p:pic>
        <p:nvPicPr>
          <p:cNvPr id="5" name="Picture 4" descr="A book cover with a couple of people&#10;&#10;Description automatically generated">
            <a:extLst>
              <a:ext uri="{FF2B5EF4-FFF2-40B4-BE49-F238E27FC236}">
                <a16:creationId xmlns:a16="http://schemas.microsoft.com/office/drawing/2014/main" id="{01C24B35-5A9D-CCE6-6A33-CC890575AA82}"/>
              </a:ext>
            </a:extLst>
          </p:cNvPr>
          <p:cNvPicPr>
            <a:picLocks noChangeAspect="1"/>
          </p:cNvPicPr>
          <p:nvPr userDrawn="1"/>
        </p:nvPicPr>
        <p:blipFill>
          <a:blip r:embed="rId2"/>
          <a:stretch>
            <a:fillRect/>
          </a:stretch>
        </p:blipFill>
        <p:spPr>
          <a:xfrm>
            <a:off x="10853367" y="215073"/>
            <a:ext cx="1004286" cy="1420392"/>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5"/>
        <p:cNvGrpSpPr/>
        <p:nvPr/>
      </p:nvGrpSpPr>
      <p:grpSpPr>
        <a:xfrm>
          <a:off x="0" y="0"/>
          <a:ext cx="0" cy="0"/>
          <a:chOff x="0" y="0"/>
          <a:chExt cx="0" cy="0"/>
        </a:xfrm>
      </p:grpSpPr>
      <p:sp>
        <p:nvSpPr>
          <p:cNvPr id="26" name="Google Shape;26;p18"/>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18"/>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28" name="Google Shape;28;p18"/>
          <p:cNvPicPr preferRelativeResize="0"/>
          <p:nvPr/>
        </p:nvPicPr>
        <p:blipFill rotWithShape="1">
          <a:blip r:embed="rId2">
            <a:alphaModFix/>
          </a:blip>
          <a:srcRect/>
          <a:stretch/>
        </p:blipFill>
        <p:spPr>
          <a:xfrm>
            <a:off x="10528882" y="-11112"/>
            <a:ext cx="1663118" cy="1319407"/>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9"/>
        <p:cNvGrpSpPr/>
        <p:nvPr/>
      </p:nvGrpSpPr>
      <p:grpSpPr>
        <a:xfrm>
          <a:off x="0" y="0"/>
          <a:ext cx="0" cy="0"/>
          <a:chOff x="0" y="0"/>
          <a:chExt cx="0" cy="0"/>
        </a:xfrm>
      </p:grpSpPr>
      <p:sp>
        <p:nvSpPr>
          <p:cNvPr id="30" name="Google Shape;30;p19"/>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19"/>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2" name="Google Shape;32;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5"/>
        <p:cNvGrpSpPr/>
        <p:nvPr/>
      </p:nvGrpSpPr>
      <p:grpSpPr>
        <a:xfrm>
          <a:off x="0" y="0"/>
          <a:ext cx="0" cy="0"/>
          <a:chOff x="0" y="0"/>
          <a:chExt cx="0" cy="0"/>
        </a:xfrm>
      </p:grpSpPr>
      <p:sp>
        <p:nvSpPr>
          <p:cNvPr id="36" name="Google Shape;36;p2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20"/>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20"/>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9" name="Google Shape;39;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2"/>
        <p:cNvGrpSpPr/>
        <p:nvPr/>
      </p:nvGrpSpPr>
      <p:grpSpPr>
        <a:xfrm>
          <a:off x="0" y="0"/>
          <a:ext cx="0" cy="0"/>
          <a:chOff x="0" y="0"/>
          <a:chExt cx="0" cy="0"/>
        </a:xfrm>
      </p:grpSpPr>
      <p:sp>
        <p:nvSpPr>
          <p:cNvPr id="43" name="Google Shape;43;p21"/>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21"/>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21"/>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21"/>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7" name="Google Shape;47;p21"/>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1"/>
        <p:cNvGrpSpPr/>
        <p:nvPr/>
      </p:nvGrpSpPr>
      <p:grpSpPr>
        <a:xfrm>
          <a:off x="0" y="0"/>
          <a:ext cx="0" cy="0"/>
          <a:chOff x="0" y="0"/>
          <a:chExt cx="0" cy="0"/>
        </a:xfrm>
      </p:grpSpPr>
      <p:sp>
        <p:nvSpPr>
          <p:cNvPr id="52" name="Google Shape;52;p2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6"/>
        <p:cNvGrpSpPr/>
        <p:nvPr/>
      </p:nvGrpSpPr>
      <p:grpSpPr>
        <a:xfrm>
          <a:off x="0" y="0"/>
          <a:ext cx="0" cy="0"/>
          <a:chOff x="0" y="0"/>
          <a:chExt cx="0" cy="0"/>
        </a:xfrm>
      </p:grpSpPr>
      <p:sp>
        <p:nvSpPr>
          <p:cNvPr id="57" name="Google Shape;57;p2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23"/>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9" name="Google Shape;59;p23"/>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0" name="Google Shape;60;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3"/>
        <p:cNvGrpSpPr/>
        <p:nvPr/>
      </p:nvGrpSpPr>
      <p:grpSpPr>
        <a:xfrm>
          <a:off x="0" y="0"/>
          <a:ext cx="0" cy="0"/>
          <a:chOff x="0" y="0"/>
          <a:chExt cx="0" cy="0"/>
        </a:xfrm>
      </p:grpSpPr>
      <p:sp>
        <p:nvSpPr>
          <p:cNvPr id="64" name="Google Shape;64;p2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 name="Google Shape;65;p24"/>
          <p:cNvSpPr>
            <a:spLocks noGrp="1"/>
          </p:cNvSpPr>
          <p:nvPr>
            <p:ph type="pic" idx="2"/>
          </p:nvPr>
        </p:nvSpPr>
        <p:spPr>
          <a:xfrm>
            <a:off x="5183188" y="987425"/>
            <a:ext cx="6172200" cy="4873625"/>
          </a:xfrm>
          <a:prstGeom prst="rect">
            <a:avLst/>
          </a:prstGeom>
          <a:noFill/>
          <a:ln>
            <a:noFill/>
          </a:ln>
        </p:spPr>
      </p:sp>
      <p:sp>
        <p:nvSpPr>
          <p:cNvPr id="66" name="Google Shape;66;p24"/>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7" name="Google Shape;67;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8" name="Google Shape;68;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 name="Google Shape;69;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AU"/>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
          <p:cNvSpPr txBox="1"/>
          <p:nvPr/>
        </p:nvSpPr>
        <p:spPr>
          <a:xfrm>
            <a:off x="1676401" y="1989139"/>
            <a:ext cx="8812213" cy="193899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4000"/>
              <a:buFont typeface="Arial"/>
              <a:buNone/>
            </a:pPr>
            <a:r>
              <a:rPr lang="en-AU" sz="4000" b="1" i="0" u="none" strike="noStrike" cap="none">
                <a:solidFill>
                  <a:schemeClr val="dk1"/>
                </a:solidFill>
                <a:latin typeface="Arial"/>
                <a:ea typeface="Arial"/>
                <a:cs typeface="Arial"/>
                <a:sym typeface="Arial"/>
              </a:rPr>
              <a:t>Chapter 1: Introduction</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4000"/>
              <a:buFont typeface="Arial"/>
              <a:buNone/>
            </a:pPr>
            <a:endParaRPr sz="4000" b="1"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4000"/>
              <a:buFont typeface="Arial"/>
              <a:buNone/>
            </a:pPr>
            <a:endParaRPr sz="4000" b="1" i="0" u="none" strike="noStrike" cap="none">
              <a:solidFill>
                <a:schemeClr val="dk1"/>
              </a:solidFill>
              <a:latin typeface="Arial"/>
              <a:ea typeface="Arial"/>
              <a:cs typeface="Arial"/>
              <a:sym typeface="Arial"/>
            </a:endParaRPr>
          </a:p>
        </p:txBody>
      </p:sp>
      <p:sp>
        <p:nvSpPr>
          <p:cNvPr id="88" name="Google Shape;88;p1"/>
          <p:cNvSpPr/>
          <p:nvPr/>
        </p:nvSpPr>
        <p:spPr>
          <a:xfrm>
            <a:off x="1524000" y="43934"/>
            <a:ext cx="264816" cy="369332"/>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9" name="Google Shape;89;p1"/>
          <p:cNvSpPr txBox="1">
            <a:spLocks noGrp="1"/>
          </p:cNvSpPr>
          <p:nvPr>
            <p:ph type="ftr" idx="11"/>
          </p:nvPr>
        </p:nvSpPr>
        <p:spPr>
          <a:xfrm>
            <a:off x="998807" y="6356350"/>
            <a:ext cx="10030264"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AU" dirty="0"/>
              <a:t>International Tourism Futures © Clare Lade, Paul Strickland, Elspeth Frew, Paul Willard, Sandra Cherro Osorio, Astrid Noerfelt. </a:t>
            </a:r>
            <a:endParaRPr dirty="0"/>
          </a:p>
          <a:p>
            <a:pPr marL="0" lvl="0" indent="0" algn="ctr" rtl="0">
              <a:lnSpc>
                <a:spcPct val="100000"/>
              </a:lnSpc>
              <a:spcBef>
                <a:spcPts val="0"/>
              </a:spcBef>
              <a:spcAft>
                <a:spcPts val="0"/>
              </a:spcAft>
              <a:buSzPts val="1400"/>
              <a:buNone/>
            </a:pPr>
            <a:r>
              <a:rPr lang="en-AU" dirty="0"/>
              <a:t>All rights reserved 2025</a:t>
            </a:r>
            <a:endParaRPr dirty="0"/>
          </a:p>
        </p:txBody>
      </p:sp>
      <p:pic>
        <p:nvPicPr>
          <p:cNvPr id="91" name="Google Shape;91;p1" descr="A picture containing drawing&#10;&#10;Description automatically generated"/>
          <p:cNvPicPr preferRelativeResize="0"/>
          <p:nvPr/>
        </p:nvPicPr>
        <p:blipFill rotWithShape="1">
          <a:blip r:embed="rId3">
            <a:alphaModFix/>
          </a:blip>
          <a:srcRect/>
          <a:stretch/>
        </p:blipFill>
        <p:spPr>
          <a:xfrm>
            <a:off x="48504" y="6084016"/>
            <a:ext cx="713496" cy="687013"/>
          </a:xfrm>
          <a:prstGeom prst="rect">
            <a:avLst/>
          </a:prstGeom>
          <a:noFill/>
          <a:ln>
            <a:noFill/>
          </a:ln>
        </p:spPr>
      </p:pic>
      <p:pic>
        <p:nvPicPr>
          <p:cNvPr id="92" name="Google Shape;92;p1" descr="A picture containing drawing&#10;&#10;Description automatically generated"/>
          <p:cNvPicPr preferRelativeResize="0"/>
          <p:nvPr/>
        </p:nvPicPr>
        <p:blipFill rotWithShape="1">
          <a:blip r:embed="rId3">
            <a:alphaModFix/>
          </a:blip>
          <a:srcRect/>
          <a:stretch/>
        </p:blipFill>
        <p:spPr>
          <a:xfrm>
            <a:off x="11430000" y="6084016"/>
            <a:ext cx="713496" cy="687013"/>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10"/>
          <p:cNvSpPr txBox="1">
            <a:spLocks noGrp="1"/>
          </p:cNvSpPr>
          <p:nvPr>
            <p:ph type="title" idx="4294967295"/>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Sectors</a:t>
            </a:r>
            <a:endParaRPr/>
          </a:p>
        </p:txBody>
      </p:sp>
      <p:sp>
        <p:nvSpPr>
          <p:cNvPr id="162" name="Google Shape;162;p10"/>
          <p:cNvSpPr txBox="1">
            <a:spLocks noGrp="1"/>
          </p:cNvSpPr>
          <p:nvPr>
            <p:ph type="body" idx="4294967295"/>
          </p:nvPr>
        </p:nvSpPr>
        <p:spPr>
          <a:xfrm>
            <a:off x="838200" y="1582615"/>
            <a:ext cx="10515600" cy="4594348"/>
          </a:xfrm>
          <a:prstGeom prst="rect">
            <a:avLst/>
          </a:prstGeom>
          <a:noFill/>
          <a:ln>
            <a:noFill/>
          </a:ln>
        </p:spPr>
        <p:txBody>
          <a:bodyPr spcFirstLastPara="1" wrap="square" lIns="91425" tIns="45700" rIns="91425" bIns="45700" anchor="t" anchorCtr="0">
            <a:normAutofit fontScale="85000" lnSpcReduction="20000"/>
          </a:bodyPr>
          <a:lstStyle/>
          <a:p>
            <a:pPr marL="228600" lvl="0" indent="-228600" algn="l" rtl="0">
              <a:lnSpc>
                <a:spcPct val="100000"/>
              </a:lnSpc>
              <a:spcBef>
                <a:spcPts val="500"/>
              </a:spcBef>
              <a:spcAft>
                <a:spcPts val="0"/>
              </a:spcAft>
              <a:buSzPct val="100840"/>
              <a:buChar char="•"/>
            </a:pPr>
            <a:r>
              <a:rPr lang="en-AU"/>
              <a:t>Chapter 5</a:t>
            </a:r>
            <a:endParaRPr/>
          </a:p>
          <a:p>
            <a:pPr marL="685800" lvl="1" indent="-228600" algn="l" rtl="0">
              <a:lnSpc>
                <a:spcPct val="100000"/>
              </a:lnSpc>
              <a:spcBef>
                <a:spcPts val="500"/>
              </a:spcBef>
              <a:spcAft>
                <a:spcPts val="0"/>
              </a:spcAft>
              <a:buClr>
                <a:schemeClr val="dk1"/>
              </a:buClr>
              <a:buSzPct val="117647"/>
              <a:buChar char="•"/>
            </a:pPr>
            <a:r>
              <a:rPr lang="en-AU"/>
              <a:t>Hospitality trends and future scenarios</a:t>
            </a:r>
            <a:endParaRPr/>
          </a:p>
          <a:p>
            <a:pPr marL="685800" lvl="1" indent="-228600" algn="l" rtl="0">
              <a:lnSpc>
                <a:spcPct val="100000"/>
              </a:lnSpc>
              <a:spcBef>
                <a:spcPts val="500"/>
              </a:spcBef>
              <a:spcAft>
                <a:spcPts val="0"/>
              </a:spcAft>
              <a:buClr>
                <a:schemeClr val="dk1"/>
              </a:buClr>
              <a:buSzPct val="117647"/>
              <a:buChar char="•"/>
            </a:pPr>
            <a:r>
              <a:rPr lang="en-AU"/>
              <a:t>Innovative products and services in the sector</a:t>
            </a:r>
            <a:endParaRPr/>
          </a:p>
          <a:p>
            <a:pPr marL="685800" lvl="1" indent="-228600" algn="l" rtl="0">
              <a:lnSpc>
                <a:spcPct val="100000"/>
              </a:lnSpc>
              <a:spcBef>
                <a:spcPts val="500"/>
              </a:spcBef>
              <a:spcAft>
                <a:spcPts val="0"/>
              </a:spcAft>
              <a:buClr>
                <a:schemeClr val="dk1"/>
              </a:buClr>
              <a:buSzPct val="117647"/>
              <a:buChar char="•"/>
            </a:pPr>
            <a:r>
              <a:rPr lang="en-AU"/>
              <a:t>Space hotels</a:t>
            </a:r>
            <a:endParaRPr/>
          </a:p>
          <a:p>
            <a:pPr marL="685800" lvl="1" indent="-228600" algn="l" rtl="0">
              <a:lnSpc>
                <a:spcPct val="100000"/>
              </a:lnSpc>
              <a:spcBef>
                <a:spcPts val="500"/>
              </a:spcBef>
              <a:spcAft>
                <a:spcPts val="0"/>
              </a:spcAft>
              <a:buClr>
                <a:schemeClr val="dk1"/>
              </a:buClr>
              <a:buSzPct val="117647"/>
              <a:buChar char="•"/>
            </a:pPr>
            <a:r>
              <a:rPr lang="en-AU"/>
              <a:t>Robots in hospitality</a:t>
            </a:r>
            <a:endParaRPr/>
          </a:p>
          <a:p>
            <a:pPr marL="685800" lvl="1" indent="-228600" algn="l" rtl="0">
              <a:lnSpc>
                <a:spcPct val="100000"/>
              </a:lnSpc>
              <a:spcBef>
                <a:spcPts val="500"/>
              </a:spcBef>
              <a:spcAft>
                <a:spcPts val="0"/>
              </a:spcAft>
              <a:buClr>
                <a:schemeClr val="dk1"/>
              </a:buClr>
              <a:buSzPct val="117647"/>
              <a:buChar char="•"/>
            </a:pPr>
            <a:r>
              <a:rPr lang="en-AU"/>
              <a:t>Artificial intelligence</a:t>
            </a:r>
            <a:endParaRPr/>
          </a:p>
          <a:p>
            <a:pPr marL="228600" lvl="0" indent="-228600" algn="l" rtl="0">
              <a:lnSpc>
                <a:spcPct val="100000"/>
              </a:lnSpc>
              <a:spcBef>
                <a:spcPts val="1000"/>
              </a:spcBef>
              <a:spcAft>
                <a:spcPts val="0"/>
              </a:spcAft>
              <a:buClr>
                <a:schemeClr val="dk1"/>
              </a:buClr>
              <a:buSzPct val="117647"/>
              <a:buChar char="•"/>
            </a:pPr>
            <a:r>
              <a:rPr lang="en-AU"/>
              <a:t>Chapter 6</a:t>
            </a:r>
            <a:endParaRPr/>
          </a:p>
          <a:p>
            <a:pPr marL="685800" lvl="1" indent="-228600" algn="l" rtl="0">
              <a:lnSpc>
                <a:spcPct val="100000"/>
              </a:lnSpc>
              <a:spcBef>
                <a:spcPts val="500"/>
              </a:spcBef>
              <a:spcAft>
                <a:spcPts val="0"/>
              </a:spcAft>
              <a:buClr>
                <a:schemeClr val="dk1"/>
              </a:buClr>
              <a:buSzPct val="117647"/>
              <a:buChar char="•"/>
            </a:pPr>
            <a:r>
              <a:rPr lang="en-AU"/>
              <a:t>Future of visitor attractions</a:t>
            </a:r>
            <a:endParaRPr/>
          </a:p>
          <a:p>
            <a:pPr marL="685800" lvl="1" indent="-228600" algn="l" rtl="0">
              <a:lnSpc>
                <a:spcPct val="100000"/>
              </a:lnSpc>
              <a:spcBef>
                <a:spcPts val="500"/>
              </a:spcBef>
              <a:spcAft>
                <a:spcPts val="0"/>
              </a:spcAft>
              <a:buClr>
                <a:schemeClr val="dk1"/>
              </a:buClr>
              <a:buSzPct val="117647"/>
              <a:buChar char="•"/>
            </a:pPr>
            <a:r>
              <a:rPr lang="en-AU"/>
              <a:t>Theme parks and world-renowned tourist attractions</a:t>
            </a:r>
            <a:endParaRPr/>
          </a:p>
          <a:p>
            <a:pPr marL="685800" lvl="1" indent="-228600" algn="l" rtl="0">
              <a:lnSpc>
                <a:spcPct val="100000"/>
              </a:lnSpc>
              <a:spcBef>
                <a:spcPts val="500"/>
              </a:spcBef>
              <a:spcAft>
                <a:spcPts val="0"/>
              </a:spcAft>
              <a:buClr>
                <a:schemeClr val="dk1"/>
              </a:buClr>
              <a:buSzPct val="117647"/>
              <a:buChar char="•"/>
            </a:pPr>
            <a:r>
              <a:rPr lang="en-AU"/>
              <a:t>Impact of social media and over-tourism on visitor attractions</a:t>
            </a:r>
            <a:endParaRPr/>
          </a:p>
          <a:p>
            <a:pPr marL="228600" lvl="0" indent="-228600" algn="l" rtl="0">
              <a:lnSpc>
                <a:spcPct val="100000"/>
              </a:lnSpc>
              <a:spcBef>
                <a:spcPts val="1000"/>
              </a:spcBef>
              <a:spcAft>
                <a:spcPts val="0"/>
              </a:spcAft>
              <a:buClr>
                <a:schemeClr val="dk1"/>
              </a:buClr>
              <a:buSzPct val="117647"/>
              <a:buChar char="•"/>
            </a:pPr>
            <a:r>
              <a:rPr lang="en-AU"/>
              <a:t>Chapter 7</a:t>
            </a:r>
            <a:endParaRPr/>
          </a:p>
          <a:p>
            <a:pPr marL="685800" lvl="1" indent="-228600" algn="l" rtl="0">
              <a:lnSpc>
                <a:spcPct val="100000"/>
              </a:lnSpc>
              <a:spcBef>
                <a:spcPts val="500"/>
              </a:spcBef>
              <a:spcAft>
                <a:spcPts val="0"/>
              </a:spcAft>
              <a:buClr>
                <a:schemeClr val="dk1"/>
              </a:buClr>
              <a:buSzPct val="117647"/>
              <a:buChar char="•"/>
            </a:pPr>
            <a:r>
              <a:rPr lang="en-AU"/>
              <a:t>Events in the future</a:t>
            </a:r>
            <a:endParaRPr/>
          </a:p>
          <a:p>
            <a:pPr marL="685800" lvl="1" indent="-228600" algn="l" rtl="0">
              <a:lnSpc>
                <a:spcPct val="100000"/>
              </a:lnSpc>
              <a:spcBef>
                <a:spcPts val="500"/>
              </a:spcBef>
              <a:spcAft>
                <a:spcPts val="0"/>
              </a:spcAft>
              <a:buClr>
                <a:schemeClr val="dk1"/>
              </a:buClr>
              <a:buSzPct val="117647"/>
              <a:buChar char="•"/>
            </a:pPr>
            <a:r>
              <a:rPr lang="en-AU"/>
              <a:t>Sustainability, inclusivity and technology</a:t>
            </a:r>
            <a:endParaRPr/>
          </a:p>
          <a:p>
            <a:pPr marL="457200" lvl="1" indent="0" algn="l" rtl="0">
              <a:lnSpc>
                <a:spcPct val="100000"/>
              </a:lnSpc>
              <a:spcBef>
                <a:spcPts val="500"/>
              </a:spcBef>
              <a:spcAft>
                <a:spcPts val="0"/>
              </a:spcAft>
              <a:buClr>
                <a:schemeClr val="dk1"/>
              </a:buClr>
              <a:buSzPct val="117647"/>
              <a:buNone/>
            </a:pPr>
            <a:endParaRPr/>
          </a:p>
          <a:p>
            <a:pPr marL="228600" lvl="0" indent="-50800" algn="l" rtl="0">
              <a:lnSpc>
                <a:spcPct val="100000"/>
              </a:lnSpc>
              <a:spcBef>
                <a:spcPts val="1000"/>
              </a:spcBef>
              <a:spcAft>
                <a:spcPts val="0"/>
              </a:spcAft>
              <a:buClr>
                <a:schemeClr val="dk1"/>
              </a:buClr>
              <a:buSzPct val="117647"/>
              <a:buNone/>
            </a:pPr>
            <a:endParaRPr/>
          </a:p>
          <a:p>
            <a:pPr marL="685800" lvl="1" indent="-76200" algn="l" rtl="0">
              <a:lnSpc>
                <a:spcPct val="100000"/>
              </a:lnSpc>
              <a:spcBef>
                <a:spcPts val="500"/>
              </a:spcBef>
              <a:spcAft>
                <a:spcPts val="0"/>
              </a:spcAft>
              <a:buClr>
                <a:schemeClr val="dk1"/>
              </a:buClr>
              <a:buSzPct val="117647"/>
              <a:buNone/>
            </a:pPr>
            <a:endParaRPr/>
          </a:p>
          <a:p>
            <a:pPr marL="228600" lvl="0" indent="-50800" algn="l" rtl="0">
              <a:lnSpc>
                <a:spcPct val="100000"/>
              </a:lnSpc>
              <a:spcBef>
                <a:spcPts val="1000"/>
              </a:spcBef>
              <a:spcAft>
                <a:spcPts val="0"/>
              </a:spcAft>
              <a:buClr>
                <a:schemeClr val="dk1"/>
              </a:buClr>
              <a:buSzPct val="117647"/>
              <a:buNone/>
            </a:pPr>
            <a:endParaRPr/>
          </a:p>
          <a:p>
            <a:pPr marL="228600" lvl="0" indent="-50800" algn="l" rtl="0">
              <a:lnSpc>
                <a:spcPct val="90000"/>
              </a:lnSpc>
              <a:spcBef>
                <a:spcPts val="1000"/>
              </a:spcBef>
              <a:spcAft>
                <a:spcPts val="0"/>
              </a:spcAft>
              <a:buClr>
                <a:schemeClr val="dk1"/>
              </a:buClr>
              <a:buSzPct val="117647"/>
              <a:buNone/>
            </a:pPr>
            <a:endParaRPr/>
          </a:p>
        </p:txBody>
      </p:sp>
      <p:sp>
        <p:nvSpPr>
          <p:cNvPr id="163" name="Google Shape;163;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AU"/>
              <a:t>International Tourism Futures © Goodfellow Publishers 2024</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11"/>
          <p:cNvSpPr txBox="1">
            <a:spLocks noGrp="1"/>
          </p:cNvSpPr>
          <p:nvPr>
            <p:ph type="title" idx="4294967295"/>
          </p:nvPr>
        </p:nvSpPr>
        <p:spPr>
          <a:xfrm>
            <a:off x="787250" y="171525"/>
            <a:ext cx="10515600" cy="9495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Themes</a:t>
            </a:r>
            <a:endParaRPr/>
          </a:p>
        </p:txBody>
      </p:sp>
      <p:sp>
        <p:nvSpPr>
          <p:cNvPr id="170" name="Google Shape;170;p11"/>
          <p:cNvSpPr txBox="1">
            <a:spLocks noGrp="1"/>
          </p:cNvSpPr>
          <p:nvPr>
            <p:ph type="body" idx="4294967295"/>
          </p:nvPr>
        </p:nvSpPr>
        <p:spPr>
          <a:xfrm>
            <a:off x="838200" y="947700"/>
            <a:ext cx="10515600" cy="5451900"/>
          </a:xfrm>
          <a:prstGeom prst="rect">
            <a:avLst/>
          </a:prstGeom>
          <a:noFill/>
          <a:ln>
            <a:noFill/>
          </a:ln>
        </p:spPr>
        <p:txBody>
          <a:bodyPr spcFirstLastPara="1" wrap="square" lIns="91425" tIns="45700" rIns="91425" bIns="45700" anchor="t" anchorCtr="0">
            <a:normAutofit fontScale="25000" lnSpcReduction="20000"/>
          </a:bodyPr>
          <a:lstStyle/>
          <a:p>
            <a:pPr marL="228600" lvl="0" indent="-136525" algn="l" rtl="0">
              <a:lnSpc>
                <a:spcPct val="115000"/>
              </a:lnSpc>
              <a:spcBef>
                <a:spcPts val="0"/>
              </a:spcBef>
              <a:spcAft>
                <a:spcPts val="0"/>
              </a:spcAft>
              <a:buClr>
                <a:schemeClr val="dk1"/>
              </a:buClr>
              <a:buSzPct val="100000"/>
              <a:buChar char="•"/>
            </a:pPr>
            <a:r>
              <a:rPr lang="en-AU" sz="8000"/>
              <a:t>Chapter 8</a:t>
            </a:r>
            <a:endParaRPr sz="8000"/>
          </a:p>
          <a:p>
            <a:pPr marL="685800" lvl="1" indent="-165734" algn="l" rtl="0">
              <a:lnSpc>
                <a:spcPct val="115000"/>
              </a:lnSpc>
              <a:spcBef>
                <a:spcPts val="500"/>
              </a:spcBef>
              <a:spcAft>
                <a:spcPts val="0"/>
              </a:spcAft>
              <a:buClr>
                <a:schemeClr val="dk1"/>
              </a:buClr>
              <a:buSzPct val="100000"/>
              <a:buChar char="•"/>
            </a:pPr>
            <a:r>
              <a:rPr lang="en-AU" sz="8000"/>
              <a:t>AI in business and everyday life</a:t>
            </a:r>
            <a:endParaRPr sz="8000"/>
          </a:p>
          <a:p>
            <a:pPr marL="685800" lvl="1" indent="-176529" algn="l" rtl="0">
              <a:lnSpc>
                <a:spcPct val="115000"/>
              </a:lnSpc>
              <a:spcBef>
                <a:spcPts val="500"/>
              </a:spcBef>
              <a:spcAft>
                <a:spcPts val="0"/>
              </a:spcAft>
              <a:buClr>
                <a:schemeClr val="dk1"/>
              </a:buClr>
              <a:buSzPct val="100000"/>
              <a:buChar char="•"/>
            </a:pPr>
            <a:r>
              <a:rPr lang="en-AU" sz="8000"/>
              <a:t>AI in tourism and hospitality</a:t>
            </a:r>
            <a:endParaRPr sz="8000"/>
          </a:p>
          <a:p>
            <a:pPr marL="685800" lvl="1" indent="-176528" algn="l" rtl="0">
              <a:lnSpc>
                <a:spcPct val="115000"/>
              </a:lnSpc>
              <a:spcBef>
                <a:spcPts val="500"/>
              </a:spcBef>
              <a:spcAft>
                <a:spcPts val="0"/>
              </a:spcAft>
              <a:buClr>
                <a:schemeClr val="dk1"/>
              </a:buClr>
              <a:buSzPct val="100000"/>
              <a:buChar char="•"/>
            </a:pPr>
            <a:r>
              <a:rPr lang="en-AU" sz="8000"/>
              <a:t>The new frontier of GenAI</a:t>
            </a:r>
            <a:endParaRPr sz="8000"/>
          </a:p>
          <a:p>
            <a:pPr marL="228600" lvl="0" indent="-136525" algn="l" rtl="0">
              <a:lnSpc>
                <a:spcPct val="115000"/>
              </a:lnSpc>
              <a:spcBef>
                <a:spcPts val="1000"/>
              </a:spcBef>
              <a:spcAft>
                <a:spcPts val="0"/>
              </a:spcAft>
              <a:buClr>
                <a:schemeClr val="dk1"/>
              </a:buClr>
              <a:buSzPct val="100000"/>
              <a:buChar char="•"/>
            </a:pPr>
            <a:r>
              <a:rPr lang="en-AU" sz="8000"/>
              <a:t>Chapter 9</a:t>
            </a:r>
            <a:endParaRPr sz="8000"/>
          </a:p>
          <a:p>
            <a:pPr marL="685800" lvl="1" indent="-165734" algn="l" rtl="0">
              <a:lnSpc>
                <a:spcPct val="115000"/>
              </a:lnSpc>
              <a:spcBef>
                <a:spcPts val="500"/>
              </a:spcBef>
              <a:spcAft>
                <a:spcPts val="0"/>
              </a:spcAft>
              <a:buClr>
                <a:schemeClr val="dk1"/>
              </a:buClr>
              <a:buSzPct val="100000"/>
              <a:buChar char="•"/>
            </a:pPr>
            <a:r>
              <a:rPr lang="en-AU" sz="8000"/>
              <a:t>Astro tourism as a new frontier</a:t>
            </a:r>
            <a:endParaRPr sz="8000"/>
          </a:p>
          <a:p>
            <a:pPr marL="685800" lvl="1" indent="-176529" algn="l" rtl="0">
              <a:lnSpc>
                <a:spcPct val="115000"/>
              </a:lnSpc>
              <a:spcBef>
                <a:spcPts val="500"/>
              </a:spcBef>
              <a:spcAft>
                <a:spcPts val="0"/>
              </a:spcAft>
              <a:buClr>
                <a:schemeClr val="dk1"/>
              </a:buClr>
              <a:buSzPct val="100000"/>
              <a:buChar char="•"/>
            </a:pPr>
            <a:r>
              <a:rPr lang="en-AU" sz="8000"/>
              <a:t>Space travel</a:t>
            </a:r>
            <a:endParaRPr sz="8000"/>
          </a:p>
          <a:p>
            <a:pPr marL="685800" lvl="1" indent="-176529" algn="l" rtl="0">
              <a:lnSpc>
                <a:spcPct val="115000"/>
              </a:lnSpc>
              <a:spcBef>
                <a:spcPts val="500"/>
              </a:spcBef>
              <a:spcAft>
                <a:spcPts val="0"/>
              </a:spcAft>
              <a:buClr>
                <a:schemeClr val="dk1"/>
              </a:buClr>
              <a:buSzPct val="100000"/>
              <a:buChar char="•"/>
            </a:pPr>
            <a:r>
              <a:rPr lang="en-AU" sz="8000"/>
              <a:t>Moon and lunar travel</a:t>
            </a:r>
            <a:endParaRPr sz="8000"/>
          </a:p>
          <a:p>
            <a:pPr marL="228600" lvl="0" indent="-136525" algn="l" rtl="0">
              <a:lnSpc>
                <a:spcPct val="115000"/>
              </a:lnSpc>
              <a:spcBef>
                <a:spcPts val="1000"/>
              </a:spcBef>
              <a:spcAft>
                <a:spcPts val="0"/>
              </a:spcAft>
              <a:buClr>
                <a:schemeClr val="dk1"/>
              </a:buClr>
              <a:buSzPct val="100000"/>
              <a:buChar char="•"/>
            </a:pPr>
            <a:r>
              <a:rPr lang="en-AU" sz="8000"/>
              <a:t>Chapter 10</a:t>
            </a:r>
            <a:endParaRPr sz="8000"/>
          </a:p>
          <a:p>
            <a:pPr marL="685800" lvl="1" indent="-165734" algn="l" rtl="0">
              <a:lnSpc>
                <a:spcPct val="115000"/>
              </a:lnSpc>
              <a:spcBef>
                <a:spcPts val="500"/>
              </a:spcBef>
              <a:spcAft>
                <a:spcPts val="0"/>
              </a:spcAft>
              <a:buClr>
                <a:schemeClr val="dk1"/>
              </a:buClr>
              <a:buSzPct val="100000"/>
              <a:buChar char="•"/>
            </a:pPr>
            <a:r>
              <a:rPr lang="en-AU" sz="8000"/>
              <a:t>Wellness tourism – a growing niche market</a:t>
            </a:r>
            <a:endParaRPr sz="8000"/>
          </a:p>
          <a:p>
            <a:pPr marL="228600" lvl="0" indent="-136525" algn="l" rtl="0">
              <a:lnSpc>
                <a:spcPct val="115000"/>
              </a:lnSpc>
              <a:spcBef>
                <a:spcPts val="1000"/>
              </a:spcBef>
              <a:spcAft>
                <a:spcPts val="0"/>
              </a:spcAft>
              <a:buClr>
                <a:schemeClr val="dk1"/>
              </a:buClr>
              <a:buSzPct val="100000"/>
              <a:buChar char="•"/>
            </a:pPr>
            <a:r>
              <a:rPr lang="en-AU" sz="8000"/>
              <a:t>Chapter 11</a:t>
            </a:r>
            <a:endParaRPr sz="8000"/>
          </a:p>
          <a:p>
            <a:pPr marL="685800" lvl="1" indent="-165734" algn="l" rtl="0">
              <a:lnSpc>
                <a:spcPct val="115000"/>
              </a:lnSpc>
              <a:spcBef>
                <a:spcPts val="500"/>
              </a:spcBef>
              <a:spcAft>
                <a:spcPts val="0"/>
              </a:spcAft>
              <a:buClr>
                <a:schemeClr val="dk1"/>
              </a:buClr>
              <a:buSzPct val="100000"/>
              <a:buChar char="•"/>
            </a:pPr>
            <a:r>
              <a:rPr lang="en-AU" sz="8000"/>
              <a:t>Industry impact on socio-cultural, environmental and economic dimensions of sustainable development.</a:t>
            </a:r>
            <a:endParaRPr sz="8000"/>
          </a:p>
          <a:p>
            <a:pPr marL="685800" lvl="1" indent="-153668" algn="l" rtl="0">
              <a:lnSpc>
                <a:spcPct val="115000"/>
              </a:lnSpc>
              <a:spcBef>
                <a:spcPts val="500"/>
              </a:spcBef>
              <a:spcAft>
                <a:spcPts val="0"/>
              </a:spcAft>
              <a:buSzPct val="100000"/>
              <a:buChar char="•"/>
            </a:pPr>
            <a:r>
              <a:rPr lang="en-AU" sz="8000"/>
              <a:t>Regenerative tourism</a:t>
            </a:r>
            <a:endParaRPr sz="8000"/>
          </a:p>
          <a:p>
            <a:pPr marL="457200" lvl="1" indent="0" algn="l" rtl="0">
              <a:lnSpc>
                <a:spcPct val="115000"/>
              </a:lnSpc>
              <a:spcBef>
                <a:spcPts val="500"/>
              </a:spcBef>
              <a:spcAft>
                <a:spcPts val="0"/>
              </a:spcAft>
              <a:buClr>
                <a:schemeClr val="dk1"/>
              </a:buClr>
              <a:buSzPct val="30000"/>
              <a:buNone/>
            </a:pPr>
            <a:endParaRPr sz="8000"/>
          </a:p>
          <a:p>
            <a:pPr marL="228600" lvl="0" indent="-64135" algn="l" rtl="0">
              <a:lnSpc>
                <a:spcPct val="115000"/>
              </a:lnSpc>
              <a:spcBef>
                <a:spcPts val="1000"/>
              </a:spcBef>
              <a:spcAft>
                <a:spcPts val="0"/>
              </a:spcAft>
              <a:buClr>
                <a:schemeClr val="dk1"/>
              </a:buClr>
              <a:buSzPct val="35000"/>
              <a:buNone/>
            </a:pPr>
            <a:endParaRPr sz="8000"/>
          </a:p>
          <a:p>
            <a:pPr marL="685800" lvl="1" indent="-87630" algn="l" rtl="0">
              <a:lnSpc>
                <a:spcPct val="100000"/>
              </a:lnSpc>
              <a:spcBef>
                <a:spcPts val="500"/>
              </a:spcBef>
              <a:spcAft>
                <a:spcPts val="0"/>
              </a:spcAft>
              <a:buClr>
                <a:schemeClr val="dk1"/>
              </a:buClr>
              <a:buSzPct val="30000"/>
              <a:buNone/>
            </a:pPr>
            <a:endParaRPr sz="8000"/>
          </a:p>
          <a:p>
            <a:pPr marL="228600" lvl="0" indent="-64135" algn="l" rtl="0">
              <a:lnSpc>
                <a:spcPct val="100000"/>
              </a:lnSpc>
              <a:spcBef>
                <a:spcPts val="1000"/>
              </a:spcBef>
              <a:spcAft>
                <a:spcPts val="0"/>
              </a:spcAft>
              <a:buClr>
                <a:schemeClr val="dk1"/>
              </a:buClr>
              <a:buSzPct val="100000"/>
              <a:buNone/>
            </a:pPr>
            <a:endParaRPr/>
          </a:p>
          <a:p>
            <a:pPr marL="228600" lvl="0" indent="-64135" algn="l" rtl="0">
              <a:lnSpc>
                <a:spcPct val="90000"/>
              </a:lnSpc>
              <a:spcBef>
                <a:spcPts val="1000"/>
              </a:spcBef>
              <a:spcAft>
                <a:spcPts val="0"/>
              </a:spcAft>
              <a:buClr>
                <a:schemeClr val="dk1"/>
              </a:buClr>
              <a:buSzPct val="100000"/>
              <a:buNone/>
            </a:pPr>
            <a:endParaRPr/>
          </a:p>
        </p:txBody>
      </p:sp>
      <p:sp>
        <p:nvSpPr>
          <p:cNvPr id="171" name="Google Shape;171;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AU"/>
              <a:t>International Tourism Futures © Goodfellow Publishers 2024</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12"/>
          <p:cNvSpPr txBox="1">
            <a:spLocks noGrp="1"/>
          </p:cNvSpPr>
          <p:nvPr>
            <p:ph type="title" idx="4294967295"/>
          </p:nvPr>
        </p:nvSpPr>
        <p:spPr>
          <a:xfrm>
            <a:off x="838200" y="191900"/>
            <a:ext cx="10515600" cy="1010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Foresight</a:t>
            </a:r>
            <a:endParaRPr/>
          </a:p>
        </p:txBody>
      </p:sp>
      <p:sp>
        <p:nvSpPr>
          <p:cNvPr id="178" name="Google Shape;178;p12"/>
          <p:cNvSpPr txBox="1">
            <a:spLocks noGrp="1"/>
          </p:cNvSpPr>
          <p:nvPr>
            <p:ph type="body" idx="4294967295"/>
          </p:nvPr>
        </p:nvSpPr>
        <p:spPr>
          <a:xfrm>
            <a:off x="838200" y="1273775"/>
            <a:ext cx="10515600" cy="5082600"/>
          </a:xfrm>
          <a:prstGeom prst="rect">
            <a:avLst/>
          </a:prstGeom>
          <a:noFill/>
          <a:ln>
            <a:noFill/>
          </a:ln>
        </p:spPr>
        <p:txBody>
          <a:bodyPr spcFirstLastPara="1" wrap="square" lIns="91425" tIns="45700" rIns="91425" bIns="45700" anchor="t" anchorCtr="0">
            <a:normAutofit fontScale="62500" lnSpcReduction="20000"/>
          </a:bodyPr>
          <a:lstStyle/>
          <a:p>
            <a:pPr marL="914400" lvl="0" indent="0" algn="l" rtl="0">
              <a:lnSpc>
                <a:spcPct val="100000"/>
              </a:lnSpc>
              <a:spcBef>
                <a:spcPts val="500"/>
              </a:spcBef>
              <a:spcAft>
                <a:spcPts val="0"/>
              </a:spcAft>
              <a:buNone/>
            </a:pPr>
            <a:endParaRPr/>
          </a:p>
          <a:p>
            <a:pPr marL="228600" lvl="0" indent="-165893" algn="l" rtl="0">
              <a:lnSpc>
                <a:spcPct val="100000"/>
              </a:lnSpc>
              <a:spcBef>
                <a:spcPts val="0"/>
              </a:spcBef>
              <a:spcAft>
                <a:spcPts val="0"/>
              </a:spcAft>
              <a:buClr>
                <a:schemeClr val="dk1"/>
              </a:buClr>
              <a:buSzPct val="100000"/>
              <a:buChar char="•"/>
            </a:pPr>
            <a:r>
              <a:rPr lang="en-AU" sz="5500"/>
              <a:t>Chapter 12</a:t>
            </a:r>
            <a:endParaRPr sz="5500"/>
          </a:p>
          <a:p>
            <a:pPr marL="914400" lvl="1" indent="-379412" algn="l" rtl="0">
              <a:lnSpc>
                <a:spcPct val="100000"/>
              </a:lnSpc>
              <a:spcBef>
                <a:spcPts val="0"/>
              </a:spcBef>
              <a:spcAft>
                <a:spcPts val="0"/>
              </a:spcAft>
              <a:buSzPct val="100000"/>
              <a:buChar char="•"/>
            </a:pPr>
            <a:r>
              <a:rPr lang="en-AU" sz="5000"/>
              <a:t>Future proofing a crisis</a:t>
            </a:r>
            <a:endParaRPr sz="5000"/>
          </a:p>
          <a:p>
            <a:pPr marL="914400" lvl="1" indent="-379412" algn="l" rtl="0">
              <a:lnSpc>
                <a:spcPct val="100000"/>
              </a:lnSpc>
              <a:spcBef>
                <a:spcPts val="0"/>
              </a:spcBef>
              <a:spcAft>
                <a:spcPts val="0"/>
              </a:spcAft>
              <a:buSzPct val="100000"/>
              <a:buChar char="•"/>
            </a:pPr>
            <a:r>
              <a:rPr lang="en-AU" sz="5000"/>
              <a:t>Types of crises and crisis management strategies</a:t>
            </a:r>
            <a:endParaRPr sz="5000"/>
          </a:p>
          <a:p>
            <a:pPr marL="914400" lvl="0" indent="0" algn="l" rtl="0">
              <a:lnSpc>
                <a:spcPct val="100000"/>
              </a:lnSpc>
              <a:spcBef>
                <a:spcPts val="500"/>
              </a:spcBef>
              <a:spcAft>
                <a:spcPts val="0"/>
              </a:spcAft>
              <a:buNone/>
            </a:pPr>
            <a:endParaRPr sz="5000"/>
          </a:p>
          <a:p>
            <a:pPr marL="228600" lvl="0" indent="-165893" algn="l" rtl="0">
              <a:lnSpc>
                <a:spcPct val="100000"/>
              </a:lnSpc>
              <a:spcBef>
                <a:spcPts val="1000"/>
              </a:spcBef>
              <a:spcAft>
                <a:spcPts val="0"/>
              </a:spcAft>
              <a:buClr>
                <a:schemeClr val="dk1"/>
              </a:buClr>
              <a:buSzPct val="100000"/>
              <a:buChar char="•"/>
            </a:pPr>
            <a:r>
              <a:rPr lang="en-AU" sz="5500"/>
              <a:t>Chapter 13</a:t>
            </a:r>
            <a:endParaRPr sz="5500"/>
          </a:p>
          <a:p>
            <a:pPr marL="914400" lvl="1" indent="-379412" algn="l" rtl="0">
              <a:lnSpc>
                <a:spcPct val="100000"/>
              </a:lnSpc>
              <a:spcBef>
                <a:spcPts val="0"/>
              </a:spcBef>
              <a:spcAft>
                <a:spcPts val="0"/>
              </a:spcAft>
              <a:buSzPct val="100000"/>
              <a:buChar char="•"/>
            </a:pPr>
            <a:r>
              <a:rPr lang="en-AU" sz="5000"/>
              <a:t>Potential scenarios</a:t>
            </a:r>
            <a:endParaRPr sz="5000"/>
          </a:p>
          <a:p>
            <a:pPr marL="914400" lvl="1" indent="-379412" algn="l" rtl="0">
              <a:lnSpc>
                <a:spcPct val="100000"/>
              </a:lnSpc>
              <a:spcBef>
                <a:spcPts val="0"/>
              </a:spcBef>
              <a:spcAft>
                <a:spcPts val="0"/>
              </a:spcAft>
              <a:buSzPct val="100000"/>
              <a:buChar char="•"/>
            </a:pPr>
            <a:r>
              <a:rPr lang="en-AU" sz="5000"/>
              <a:t>Demise of tourism</a:t>
            </a:r>
            <a:endParaRPr sz="5000"/>
          </a:p>
          <a:p>
            <a:pPr marL="914400" lvl="0" indent="0" algn="l" rtl="0">
              <a:lnSpc>
                <a:spcPct val="100000"/>
              </a:lnSpc>
              <a:spcBef>
                <a:spcPts val="500"/>
              </a:spcBef>
              <a:spcAft>
                <a:spcPts val="0"/>
              </a:spcAft>
              <a:buNone/>
            </a:pPr>
            <a:endParaRPr sz="5000"/>
          </a:p>
          <a:p>
            <a:pPr marL="228600" lvl="0" indent="-165893" algn="l" rtl="0">
              <a:lnSpc>
                <a:spcPct val="100000"/>
              </a:lnSpc>
              <a:spcBef>
                <a:spcPts val="1000"/>
              </a:spcBef>
              <a:spcAft>
                <a:spcPts val="0"/>
              </a:spcAft>
              <a:buClr>
                <a:schemeClr val="dk1"/>
              </a:buClr>
              <a:buSzPct val="100000"/>
              <a:buChar char="•"/>
            </a:pPr>
            <a:r>
              <a:rPr lang="en-AU" sz="5500"/>
              <a:t>Chapter 14</a:t>
            </a:r>
            <a:endParaRPr sz="5500"/>
          </a:p>
          <a:p>
            <a:pPr marL="914400" lvl="1" indent="-379412" algn="l" rtl="0">
              <a:lnSpc>
                <a:spcPct val="100000"/>
              </a:lnSpc>
              <a:spcBef>
                <a:spcPts val="0"/>
              </a:spcBef>
              <a:spcAft>
                <a:spcPts val="0"/>
              </a:spcAft>
              <a:buSzPct val="100000"/>
              <a:buChar char="•"/>
            </a:pPr>
            <a:r>
              <a:rPr lang="en-AU" sz="5000"/>
              <a:t>Future scenarios in the travel, hospitality and events sectors</a:t>
            </a:r>
            <a:endParaRPr sz="5000"/>
          </a:p>
          <a:p>
            <a:pPr marL="457200" lvl="1" indent="0" algn="l" rtl="0">
              <a:lnSpc>
                <a:spcPct val="100000"/>
              </a:lnSpc>
              <a:spcBef>
                <a:spcPts val="500"/>
              </a:spcBef>
              <a:spcAft>
                <a:spcPts val="0"/>
              </a:spcAft>
              <a:buClr>
                <a:schemeClr val="dk1"/>
              </a:buClr>
              <a:buSzPct val="57142"/>
              <a:buNone/>
            </a:pPr>
            <a:endParaRPr sz="4200"/>
          </a:p>
          <a:p>
            <a:pPr marL="228600" lvl="0" indent="-64135" algn="l" rtl="0">
              <a:lnSpc>
                <a:spcPct val="100000"/>
              </a:lnSpc>
              <a:spcBef>
                <a:spcPts val="1000"/>
              </a:spcBef>
              <a:spcAft>
                <a:spcPts val="0"/>
              </a:spcAft>
              <a:buClr>
                <a:schemeClr val="dk1"/>
              </a:buClr>
              <a:buSzPct val="66666"/>
              <a:buNone/>
            </a:pPr>
            <a:endParaRPr sz="4200"/>
          </a:p>
          <a:p>
            <a:pPr marL="685800" lvl="1" indent="-87630" algn="l" rtl="0">
              <a:lnSpc>
                <a:spcPct val="100000"/>
              </a:lnSpc>
              <a:spcBef>
                <a:spcPts val="500"/>
              </a:spcBef>
              <a:spcAft>
                <a:spcPts val="0"/>
              </a:spcAft>
              <a:buClr>
                <a:schemeClr val="dk1"/>
              </a:buClr>
              <a:buSzPct val="100000"/>
              <a:buNone/>
            </a:pPr>
            <a:endParaRPr/>
          </a:p>
          <a:p>
            <a:pPr marL="228600" lvl="0" indent="-64135" algn="l" rtl="0">
              <a:lnSpc>
                <a:spcPct val="100000"/>
              </a:lnSpc>
              <a:spcBef>
                <a:spcPts val="1000"/>
              </a:spcBef>
              <a:spcAft>
                <a:spcPts val="0"/>
              </a:spcAft>
              <a:buClr>
                <a:schemeClr val="dk1"/>
              </a:buClr>
              <a:buSzPct val="100000"/>
              <a:buNone/>
            </a:pPr>
            <a:endParaRPr/>
          </a:p>
          <a:p>
            <a:pPr marL="228600" lvl="0" indent="-64135" algn="l" rtl="0">
              <a:lnSpc>
                <a:spcPct val="90000"/>
              </a:lnSpc>
              <a:spcBef>
                <a:spcPts val="1000"/>
              </a:spcBef>
              <a:spcAft>
                <a:spcPts val="0"/>
              </a:spcAft>
              <a:buClr>
                <a:schemeClr val="dk1"/>
              </a:buClr>
              <a:buSzPct val="100000"/>
              <a:buNone/>
            </a:pPr>
            <a:endParaRPr/>
          </a:p>
        </p:txBody>
      </p:sp>
      <p:sp>
        <p:nvSpPr>
          <p:cNvPr id="179" name="Google Shape;179;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AU"/>
              <a:t>International Tourism Futures © Goodfellow Publishers 2024</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13"/>
          <p:cNvSpPr txBox="1">
            <a:spLocks noGrp="1"/>
          </p:cNvSpPr>
          <p:nvPr>
            <p:ph type="title" idx="4294967295"/>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Summary</a:t>
            </a:r>
            <a:endParaRPr/>
          </a:p>
        </p:txBody>
      </p:sp>
      <p:sp>
        <p:nvSpPr>
          <p:cNvPr id="186" name="Google Shape;186;p13"/>
          <p:cNvSpPr txBox="1">
            <a:spLocks noGrp="1"/>
          </p:cNvSpPr>
          <p:nvPr>
            <p:ph type="body" idx="4294967295"/>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chemeClr val="dk1"/>
              </a:buClr>
              <a:buSzPts val="2800"/>
              <a:buChar char="•"/>
            </a:pPr>
            <a:r>
              <a:rPr lang="en-AU"/>
              <a:t>In these unprecedented times, it becomes more important than ever to consider what the future might hold for the industry.</a:t>
            </a:r>
            <a:endParaRPr/>
          </a:p>
          <a:p>
            <a:pPr marL="228600" lvl="0" indent="-228600" algn="l" rtl="0">
              <a:lnSpc>
                <a:spcPct val="90000"/>
              </a:lnSpc>
              <a:spcBef>
                <a:spcPts val="1000"/>
              </a:spcBef>
              <a:spcAft>
                <a:spcPts val="0"/>
              </a:spcAft>
              <a:buClr>
                <a:schemeClr val="dk1"/>
              </a:buClr>
              <a:buSzPts val="2800"/>
              <a:buChar char="•"/>
            </a:pPr>
            <a:r>
              <a:rPr lang="en-AU"/>
              <a:t>To take advantage of growth in leisure and tourism expenditure, it is important that businesses, governments and other stakeholders in the entire tourism ecosystem understand the trends that are likely to shape the future of the industry (Buhalis </a:t>
            </a:r>
            <a:r>
              <a:rPr lang="en-AU" i="1"/>
              <a:t>et al.,</a:t>
            </a:r>
            <a:r>
              <a:rPr lang="en-AU"/>
              <a:t> 2006).</a:t>
            </a:r>
            <a:endParaRPr/>
          </a:p>
          <a:p>
            <a:pPr marL="228600" lvl="0" indent="-228600" algn="l" rtl="0">
              <a:lnSpc>
                <a:spcPct val="90000"/>
              </a:lnSpc>
              <a:spcBef>
                <a:spcPts val="1000"/>
              </a:spcBef>
              <a:spcAft>
                <a:spcPts val="0"/>
              </a:spcAft>
              <a:buClr>
                <a:schemeClr val="dk1"/>
              </a:buClr>
              <a:buSzPts val="2800"/>
              <a:buChar char="•"/>
            </a:pPr>
            <a:r>
              <a:rPr lang="en-AU"/>
              <a:t>Recurring themes in tourism futures include globalisation, sustainability, virtual reality, and change.</a:t>
            </a:r>
            <a:endParaRPr/>
          </a:p>
          <a:p>
            <a:pPr marL="228600" lvl="0" indent="-50800" algn="l" rtl="0">
              <a:lnSpc>
                <a:spcPct val="90000"/>
              </a:lnSpc>
              <a:spcBef>
                <a:spcPts val="1000"/>
              </a:spcBef>
              <a:spcAft>
                <a:spcPts val="0"/>
              </a:spcAft>
              <a:buClr>
                <a:schemeClr val="dk1"/>
              </a:buClr>
              <a:buSzPts val="2800"/>
              <a:buNone/>
            </a:pPr>
            <a:endParaRPr/>
          </a:p>
        </p:txBody>
      </p:sp>
      <p:sp>
        <p:nvSpPr>
          <p:cNvPr id="187" name="Google Shape;187;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AU"/>
              <a:t>International Tourism Futures © Goodfellow Publishers 2024</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AU"/>
              <a:t>International Tourism Futures © Goodfellow Publishers 2020</a:t>
            </a:r>
            <a:endParaRPr/>
          </a:p>
        </p:txBody>
      </p:sp>
      <p:sp>
        <p:nvSpPr>
          <p:cNvPr id="194" name="Google Shape;194;p14"/>
          <p:cNvSpPr/>
          <p:nvPr/>
        </p:nvSpPr>
        <p:spPr>
          <a:xfrm>
            <a:off x="1066800" y="1424066"/>
            <a:ext cx="10058400" cy="255454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3200"/>
              <a:buFont typeface="Arial"/>
              <a:buNone/>
            </a:pPr>
            <a:r>
              <a:rPr lang="en-AU" sz="3200" b="1" i="1" u="none" strike="noStrike" cap="none">
                <a:solidFill>
                  <a:srgbClr val="181818"/>
                </a:solidFill>
                <a:latin typeface="Calibri"/>
                <a:ea typeface="Calibri"/>
                <a:cs typeface="Calibri"/>
                <a:sym typeface="Calibri"/>
              </a:rPr>
              <a:t>Education is our passport to the future, for tomorrow belongs to the people who prepare for it today.</a:t>
            </a:r>
            <a:br>
              <a:rPr lang="en-AU" sz="3200" b="1" i="1" u="none" strike="noStrike" cap="none">
                <a:solidFill>
                  <a:srgbClr val="181818"/>
                </a:solidFill>
                <a:latin typeface="Calibri"/>
                <a:ea typeface="Calibri"/>
                <a:cs typeface="Calibri"/>
                <a:sym typeface="Calibri"/>
              </a:rPr>
            </a:br>
            <a:endParaRPr sz="3200" b="1" i="0" u="none" strike="noStrike" cap="none">
              <a:solidFill>
                <a:schemeClr val="dk1"/>
              </a:solidFill>
              <a:latin typeface="Calibri"/>
              <a:ea typeface="Calibri"/>
              <a:cs typeface="Calibri"/>
              <a:sym typeface="Calibri"/>
            </a:endParaRPr>
          </a:p>
          <a:p>
            <a:pPr marL="0" marR="0" lvl="0" indent="0" algn="r" rtl="0">
              <a:lnSpc>
                <a:spcPct val="100000"/>
              </a:lnSpc>
              <a:spcBef>
                <a:spcPts val="0"/>
              </a:spcBef>
              <a:spcAft>
                <a:spcPts val="0"/>
              </a:spcAft>
              <a:buClr>
                <a:srgbClr val="000000"/>
              </a:buClr>
              <a:buSzPts val="3200"/>
              <a:buFont typeface="Arial"/>
              <a:buNone/>
            </a:pPr>
            <a:r>
              <a:rPr lang="en-AU" sz="3200" b="1" i="0" u="none" strike="noStrike" cap="none">
                <a:solidFill>
                  <a:srgbClr val="181818"/>
                </a:solidFill>
                <a:latin typeface="Calibri"/>
                <a:ea typeface="Calibri"/>
                <a:cs typeface="Calibri"/>
                <a:sym typeface="Calibri"/>
              </a:rPr>
              <a:t>― </a:t>
            </a:r>
            <a:r>
              <a:rPr lang="en-AU" sz="3200" b="1" i="0" u="none" strike="noStrike" cap="none">
                <a:solidFill>
                  <a:srgbClr val="333333"/>
                </a:solidFill>
                <a:latin typeface="Calibri"/>
                <a:ea typeface="Calibri"/>
                <a:cs typeface="Calibri"/>
                <a:sym typeface="Calibri"/>
              </a:rPr>
              <a:t>Malcolm X</a:t>
            </a:r>
            <a:endParaRPr sz="3200" b="1"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3200"/>
              <a:buFont typeface="Arial"/>
              <a:buNone/>
            </a:pPr>
            <a:r>
              <a:rPr lang="en-AU" sz="3200" b="1" i="0" u="none" strike="noStrike" cap="none">
                <a:solidFill>
                  <a:schemeClr val="dk1"/>
                </a:solidFill>
                <a:latin typeface="Calibri"/>
                <a:ea typeface="Calibri"/>
                <a:cs typeface="Calibri"/>
                <a:sym typeface="Calibri"/>
              </a:rPr>
              <a:t> </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2"/>
          <p:cNvSpPr txBox="1">
            <a:spLocks noGrp="1"/>
          </p:cNvSpPr>
          <p:nvPr>
            <p:ph type="title" idx="4294967295"/>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Chapter Outline</a:t>
            </a:r>
            <a:endParaRPr/>
          </a:p>
        </p:txBody>
      </p:sp>
      <p:sp>
        <p:nvSpPr>
          <p:cNvPr id="98" name="Google Shape;98;p2"/>
          <p:cNvSpPr txBox="1">
            <a:spLocks noGrp="1"/>
          </p:cNvSpPr>
          <p:nvPr>
            <p:ph type="body" idx="4294967295"/>
          </p:nvPr>
        </p:nvSpPr>
        <p:spPr>
          <a:xfrm>
            <a:off x="838200" y="1535723"/>
            <a:ext cx="10515600" cy="4641240"/>
          </a:xfrm>
          <a:prstGeom prst="rect">
            <a:avLst/>
          </a:prstGeom>
          <a:noFill/>
          <a:ln>
            <a:noFill/>
          </a:ln>
        </p:spPr>
        <p:txBody>
          <a:bodyPr spcFirstLastPara="1" wrap="square" lIns="91425" tIns="45700" rIns="91425" bIns="45700" anchor="t" anchorCtr="0">
            <a:normAutofit lnSpcReduction="10000"/>
          </a:bodyPr>
          <a:lstStyle/>
          <a:p>
            <a:pPr marL="228600" lvl="0" indent="-228600" algn="l" rtl="0">
              <a:lnSpc>
                <a:spcPct val="100000"/>
              </a:lnSpc>
              <a:spcBef>
                <a:spcPts val="0"/>
              </a:spcBef>
              <a:spcAft>
                <a:spcPts val="0"/>
              </a:spcAft>
              <a:buClr>
                <a:schemeClr val="dk1"/>
              </a:buClr>
              <a:buSzPts val="2800"/>
              <a:buChar char="•"/>
            </a:pPr>
            <a:r>
              <a:rPr lang="en-AU"/>
              <a:t>Introduction</a:t>
            </a:r>
            <a:endParaRPr/>
          </a:p>
          <a:p>
            <a:pPr marL="228600" lvl="0" indent="-228600" algn="l" rtl="0">
              <a:lnSpc>
                <a:spcPct val="100000"/>
              </a:lnSpc>
              <a:spcBef>
                <a:spcPts val="1000"/>
              </a:spcBef>
              <a:spcAft>
                <a:spcPts val="0"/>
              </a:spcAft>
              <a:buClr>
                <a:schemeClr val="dk1"/>
              </a:buClr>
              <a:buSzPts val="2800"/>
              <a:buChar char="•"/>
            </a:pPr>
            <a:r>
              <a:rPr lang="en-AU"/>
              <a:t>The global tourism industry today</a:t>
            </a:r>
            <a:endParaRPr/>
          </a:p>
          <a:p>
            <a:pPr marL="685800" lvl="1" indent="-228600" algn="l" rtl="0">
              <a:lnSpc>
                <a:spcPct val="100000"/>
              </a:lnSpc>
              <a:spcBef>
                <a:spcPts val="500"/>
              </a:spcBef>
              <a:spcAft>
                <a:spcPts val="0"/>
              </a:spcAft>
              <a:buClr>
                <a:schemeClr val="dk1"/>
              </a:buClr>
              <a:buSzPts val="2400"/>
              <a:buChar char="•"/>
            </a:pPr>
            <a:r>
              <a:rPr lang="en-AU"/>
              <a:t>Definitions</a:t>
            </a:r>
            <a:endParaRPr/>
          </a:p>
          <a:p>
            <a:pPr marL="685800" lvl="1" indent="-228600" algn="l" rtl="0">
              <a:lnSpc>
                <a:spcPct val="100000"/>
              </a:lnSpc>
              <a:spcBef>
                <a:spcPts val="500"/>
              </a:spcBef>
              <a:spcAft>
                <a:spcPts val="0"/>
              </a:spcAft>
              <a:buClr>
                <a:schemeClr val="dk1"/>
              </a:buClr>
              <a:buSzPts val="2400"/>
              <a:buChar char="•"/>
            </a:pPr>
            <a:r>
              <a:rPr lang="en-AU"/>
              <a:t>Growth and contribution of the industry</a:t>
            </a:r>
            <a:endParaRPr/>
          </a:p>
          <a:p>
            <a:pPr marL="228600" lvl="0" indent="-228600" algn="l" rtl="0">
              <a:lnSpc>
                <a:spcPct val="100000"/>
              </a:lnSpc>
              <a:spcBef>
                <a:spcPts val="1000"/>
              </a:spcBef>
              <a:spcAft>
                <a:spcPts val="0"/>
              </a:spcAft>
              <a:buClr>
                <a:schemeClr val="dk1"/>
              </a:buClr>
              <a:buSzPts val="2800"/>
              <a:buChar char="•"/>
            </a:pPr>
            <a:r>
              <a:rPr lang="en-AU"/>
              <a:t>Why tourism futures studies?</a:t>
            </a:r>
            <a:endParaRPr/>
          </a:p>
          <a:p>
            <a:pPr marL="228600" lvl="0" indent="-228600" algn="l" rtl="0">
              <a:lnSpc>
                <a:spcPct val="100000"/>
              </a:lnSpc>
              <a:spcBef>
                <a:spcPts val="1000"/>
              </a:spcBef>
              <a:spcAft>
                <a:spcPts val="0"/>
              </a:spcAft>
              <a:buClr>
                <a:schemeClr val="dk1"/>
              </a:buClr>
              <a:buSzPts val="2800"/>
              <a:buChar char="•"/>
            </a:pPr>
            <a:r>
              <a:rPr lang="en-AU"/>
              <a:t>Futures</a:t>
            </a:r>
            <a:endParaRPr/>
          </a:p>
          <a:p>
            <a:pPr marL="228600" lvl="0" indent="-228600" algn="l" rtl="0">
              <a:lnSpc>
                <a:spcPct val="100000"/>
              </a:lnSpc>
              <a:spcBef>
                <a:spcPts val="1000"/>
              </a:spcBef>
              <a:spcAft>
                <a:spcPts val="0"/>
              </a:spcAft>
              <a:buClr>
                <a:schemeClr val="dk1"/>
              </a:buClr>
              <a:buSzPts val="2800"/>
              <a:buChar char="•"/>
            </a:pPr>
            <a:r>
              <a:rPr lang="en-AU"/>
              <a:t>Sectors</a:t>
            </a:r>
            <a:endParaRPr/>
          </a:p>
          <a:p>
            <a:pPr marL="228600" lvl="0" indent="-228600" algn="l" rtl="0">
              <a:lnSpc>
                <a:spcPct val="100000"/>
              </a:lnSpc>
              <a:spcBef>
                <a:spcPts val="1000"/>
              </a:spcBef>
              <a:spcAft>
                <a:spcPts val="0"/>
              </a:spcAft>
              <a:buClr>
                <a:schemeClr val="dk1"/>
              </a:buClr>
              <a:buSzPts val="2800"/>
              <a:buChar char="•"/>
            </a:pPr>
            <a:r>
              <a:rPr lang="en-AU"/>
              <a:t>Themes</a:t>
            </a:r>
            <a:endParaRPr/>
          </a:p>
          <a:p>
            <a:pPr marL="228600" lvl="0" indent="-228600" algn="l" rtl="0">
              <a:lnSpc>
                <a:spcPct val="100000"/>
              </a:lnSpc>
              <a:spcBef>
                <a:spcPts val="1000"/>
              </a:spcBef>
              <a:spcAft>
                <a:spcPts val="0"/>
              </a:spcAft>
              <a:buClr>
                <a:schemeClr val="dk1"/>
              </a:buClr>
              <a:buSzPts val="2800"/>
              <a:buChar char="•"/>
            </a:pPr>
            <a:r>
              <a:rPr lang="en-AU"/>
              <a:t>Foresight</a:t>
            </a:r>
            <a:endParaRPr/>
          </a:p>
        </p:txBody>
      </p:sp>
      <p:sp>
        <p:nvSpPr>
          <p:cNvPr id="99" name="Google Shape;99;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AU"/>
              <a:t>International Tourism Futures © Goodfellow Publishers 2024</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3"/>
          <p:cNvSpPr txBox="1">
            <a:spLocks noGrp="1"/>
          </p:cNvSpPr>
          <p:nvPr>
            <p:ph type="title" idx="4294967295"/>
          </p:nvPr>
        </p:nvSpPr>
        <p:spPr>
          <a:xfrm>
            <a:off x="838200" y="253025"/>
            <a:ext cx="10515600" cy="10209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Introduction</a:t>
            </a:r>
            <a:endParaRPr/>
          </a:p>
        </p:txBody>
      </p:sp>
      <p:sp>
        <p:nvSpPr>
          <p:cNvPr id="106" name="Google Shape;106;p3"/>
          <p:cNvSpPr txBox="1">
            <a:spLocks noGrp="1"/>
          </p:cNvSpPr>
          <p:nvPr>
            <p:ph type="body" idx="4294967295"/>
          </p:nvPr>
        </p:nvSpPr>
        <p:spPr>
          <a:xfrm>
            <a:off x="838200" y="1324725"/>
            <a:ext cx="10515600" cy="5031600"/>
          </a:xfrm>
          <a:prstGeom prst="rect">
            <a:avLst/>
          </a:prstGeom>
          <a:noFill/>
          <a:ln>
            <a:noFill/>
          </a:ln>
        </p:spPr>
        <p:txBody>
          <a:bodyPr spcFirstLastPara="1" wrap="square" lIns="91425" tIns="45700" rIns="91425" bIns="45700" anchor="t" anchorCtr="0">
            <a:normAutofit fontScale="85000" lnSpcReduction="20000"/>
          </a:bodyPr>
          <a:lstStyle/>
          <a:p>
            <a:pPr marL="228600" lvl="0" indent="-188595" algn="l" rtl="0">
              <a:lnSpc>
                <a:spcPct val="115000"/>
              </a:lnSpc>
              <a:spcBef>
                <a:spcPts val="0"/>
              </a:spcBef>
              <a:spcAft>
                <a:spcPts val="0"/>
              </a:spcAft>
              <a:buClr>
                <a:schemeClr val="dk1"/>
              </a:buClr>
              <a:buSzPct val="100000"/>
              <a:buChar char="•"/>
            </a:pPr>
            <a:r>
              <a:rPr lang="en-AU"/>
              <a:t>Covid-19 impacts on the tourism industry</a:t>
            </a:r>
            <a:endParaRPr/>
          </a:p>
          <a:p>
            <a:pPr marL="685800" lvl="1" indent="-191849" algn="l" rtl="0">
              <a:lnSpc>
                <a:spcPct val="115000"/>
              </a:lnSpc>
              <a:spcBef>
                <a:spcPts val="500"/>
              </a:spcBef>
              <a:spcAft>
                <a:spcPts val="0"/>
              </a:spcAft>
              <a:buClr>
                <a:schemeClr val="dk1"/>
              </a:buClr>
              <a:buSzPct val="100000"/>
              <a:buFont typeface="Calibri"/>
              <a:buChar char="•"/>
            </a:pPr>
            <a:r>
              <a:rPr lang="en-AU" sz="2350"/>
              <a:t>Loss of 2.6 billion international arrivals during 2020, 2021 and 2022 combined and a total loss in export revenues from tourism of USD$2.6 trillion (UNWTO, 2024)</a:t>
            </a:r>
            <a:endParaRPr sz="2350"/>
          </a:p>
          <a:p>
            <a:pPr marL="685800" lvl="1" indent="-191849" algn="l" rtl="0">
              <a:lnSpc>
                <a:spcPct val="115000"/>
              </a:lnSpc>
              <a:spcBef>
                <a:spcPts val="500"/>
              </a:spcBef>
              <a:spcAft>
                <a:spcPts val="0"/>
              </a:spcAft>
              <a:buClr>
                <a:schemeClr val="dk1"/>
              </a:buClr>
              <a:buSzPct val="100000"/>
              <a:buFont typeface="Calibri"/>
              <a:buChar char="•"/>
            </a:pPr>
            <a:r>
              <a:rPr lang="en-AU" sz="2350"/>
              <a:t>According to the United Nations World Tourism Organisation (UNWTO), international tourism reached 97% of pre-pandemic levels during the first quarter of 2024 (UNWTO, 2024), but recovery varies from region to region (World Economic Forum, 2024)</a:t>
            </a:r>
            <a:endParaRPr sz="2350"/>
          </a:p>
          <a:p>
            <a:pPr marL="685800" lvl="1" indent="-191849" algn="l" rtl="0">
              <a:lnSpc>
                <a:spcPct val="115000"/>
              </a:lnSpc>
              <a:spcBef>
                <a:spcPts val="500"/>
              </a:spcBef>
              <a:spcAft>
                <a:spcPts val="0"/>
              </a:spcAft>
              <a:buClr>
                <a:schemeClr val="dk1"/>
              </a:buClr>
              <a:buSzPct val="100000"/>
              <a:buChar char="•"/>
            </a:pPr>
            <a:r>
              <a:rPr lang="en-AU" sz="2350"/>
              <a:t>Important to consider what the future holds</a:t>
            </a:r>
            <a:endParaRPr sz="2350"/>
          </a:p>
          <a:p>
            <a:pPr marL="685800" lvl="1" indent="-191849" algn="l" rtl="0">
              <a:lnSpc>
                <a:spcPct val="115000"/>
              </a:lnSpc>
              <a:spcBef>
                <a:spcPts val="300"/>
              </a:spcBef>
              <a:spcAft>
                <a:spcPts val="0"/>
              </a:spcAft>
              <a:buClr>
                <a:schemeClr val="dk1"/>
              </a:buClr>
              <a:buSzPct val="100000"/>
              <a:buChar char="•"/>
            </a:pPr>
            <a:r>
              <a:rPr lang="en-AU" sz="2350"/>
              <a:t>Current and future capabilities of the industry</a:t>
            </a:r>
            <a:endParaRPr sz="2350"/>
          </a:p>
          <a:p>
            <a:pPr marL="685800" lvl="1" indent="-191849" algn="l" rtl="0">
              <a:lnSpc>
                <a:spcPct val="115000"/>
              </a:lnSpc>
              <a:spcBef>
                <a:spcPts val="300"/>
              </a:spcBef>
              <a:spcAft>
                <a:spcPts val="0"/>
              </a:spcAft>
              <a:buClr>
                <a:schemeClr val="dk1"/>
              </a:buClr>
              <a:buSzPct val="100000"/>
              <a:buChar char="•"/>
            </a:pPr>
            <a:r>
              <a:rPr lang="en-AU" sz="2350"/>
              <a:t>Building resilience to face future industry challenges</a:t>
            </a:r>
            <a:endParaRPr sz="2350"/>
          </a:p>
          <a:p>
            <a:pPr marL="914400" lvl="0" indent="0" algn="l" rtl="0">
              <a:lnSpc>
                <a:spcPct val="100000"/>
              </a:lnSpc>
              <a:spcBef>
                <a:spcPts val="300"/>
              </a:spcBef>
              <a:spcAft>
                <a:spcPts val="0"/>
              </a:spcAft>
              <a:buNone/>
            </a:pPr>
            <a:endParaRPr/>
          </a:p>
          <a:p>
            <a:pPr marL="228600" lvl="0" indent="-188595" algn="l" rtl="0">
              <a:lnSpc>
                <a:spcPct val="100000"/>
              </a:lnSpc>
              <a:spcBef>
                <a:spcPts val="300"/>
              </a:spcBef>
              <a:spcAft>
                <a:spcPts val="0"/>
              </a:spcAft>
              <a:buClr>
                <a:schemeClr val="dk1"/>
              </a:buClr>
              <a:buSzPct val="100000"/>
              <a:buChar char="•"/>
            </a:pPr>
            <a:r>
              <a:rPr lang="en-AU"/>
              <a:t>Change is the only certainty</a:t>
            </a:r>
            <a:endParaRPr/>
          </a:p>
          <a:p>
            <a:pPr marL="685800" lvl="1" indent="-194309" algn="l" rtl="0">
              <a:lnSpc>
                <a:spcPct val="100000"/>
              </a:lnSpc>
              <a:spcBef>
                <a:spcPts val="300"/>
              </a:spcBef>
              <a:spcAft>
                <a:spcPts val="0"/>
              </a:spcAft>
              <a:buClr>
                <a:schemeClr val="dk1"/>
              </a:buClr>
              <a:buSzPct val="100000"/>
              <a:buChar char="•"/>
            </a:pPr>
            <a:r>
              <a:rPr lang="en-AU"/>
              <a:t>Climate change, political change, financial impacts or pandemics</a:t>
            </a:r>
            <a:endParaRPr/>
          </a:p>
          <a:p>
            <a:pPr marL="914400" lvl="0" indent="0" algn="l" rtl="0">
              <a:lnSpc>
                <a:spcPct val="100000"/>
              </a:lnSpc>
              <a:spcBef>
                <a:spcPts val="300"/>
              </a:spcBef>
              <a:spcAft>
                <a:spcPts val="0"/>
              </a:spcAft>
              <a:buNone/>
            </a:pPr>
            <a:endParaRPr/>
          </a:p>
          <a:p>
            <a:pPr marL="228600" lvl="0" indent="-188595" algn="l" rtl="0">
              <a:lnSpc>
                <a:spcPct val="90000"/>
              </a:lnSpc>
              <a:spcBef>
                <a:spcPts val="1000"/>
              </a:spcBef>
              <a:spcAft>
                <a:spcPts val="0"/>
              </a:spcAft>
              <a:buClr>
                <a:schemeClr val="dk1"/>
              </a:buClr>
              <a:buSzPct val="100000"/>
              <a:buChar char="•"/>
            </a:pPr>
            <a:r>
              <a:rPr lang="en-AU"/>
              <a:t>Core principles of anticipating future of international, travel and hospitality sectors</a:t>
            </a:r>
            <a:endParaRPr/>
          </a:p>
          <a:p>
            <a:pPr marL="228600" lvl="0" indent="-50800" algn="l" rtl="0">
              <a:lnSpc>
                <a:spcPct val="90000"/>
              </a:lnSpc>
              <a:spcBef>
                <a:spcPts val="1000"/>
              </a:spcBef>
              <a:spcAft>
                <a:spcPts val="0"/>
              </a:spcAft>
              <a:buClr>
                <a:schemeClr val="dk1"/>
              </a:buClr>
              <a:buSzPct val="100000"/>
              <a:buNone/>
            </a:pPr>
            <a:endParaRPr/>
          </a:p>
          <a:p>
            <a:pPr marL="228600" lvl="0" indent="-50800" algn="l" rtl="0">
              <a:lnSpc>
                <a:spcPct val="90000"/>
              </a:lnSpc>
              <a:spcBef>
                <a:spcPts val="1000"/>
              </a:spcBef>
              <a:spcAft>
                <a:spcPts val="0"/>
              </a:spcAft>
              <a:buClr>
                <a:schemeClr val="dk1"/>
              </a:buClr>
              <a:buSzPct val="100000"/>
              <a:buNone/>
            </a:pPr>
            <a:endParaRPr/>
          </a:p>
        </p:txBody>
      </p:sp>
      <p:sp>
        <p:nvSpPr>
          <p:cNvPr id="107" name="Google Shape;107;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AU"/>
              <a:t>International Tourism Futures © Goodfellow Publishers 2024</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4"/>
          <p:cNvSpPr txBox="1">
            <a:spLocks noGrp="1"/>
          </p:cNvSpPr>
          <p:nvPr>
            <p:ph type="title" idx="4294967295"/>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Definitions</a:t>
            </a:r>
            <a:endParaRPr/>
          </a:p>
        </p:txBody>
      </p:sp>
      <p:sp>
        <p:nvSpPr>
          <p:cNvPr id="114" name="Google Shape;114;p4"/>
          <p:cNvSpPr txBox="1">
            <a:spLocks noGrp="1"/>
          </p:cNvSpPr>
          <p:nvPr>
            <p:ph type="body" idx="4294967295"/>
          </p:nvPr>
        </p:nvSpPr>
        <p:spPr>
          <a:xfrm>
            <a:off x="838200" y="1690688"/>
            <a:ext cx="10515600" cy="4486275"/>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chemeClr val="dk1"/>
              </a:buClr>
              <a:buSzPts val="2800"/>
              <a:buNone/>
            </a:pPr>
            <a:r>
              <a:rPr lang="en-AU"/>
              <a:t>Tourism Industry:</a:t>
            </a:r>
            <a:endParaRPr/>
          </a:p>
          <a:p>
            <a:pPr marL="0" lvl="0" indent="0" algn="l" rtl="0">
              <a:lnSpc>
                <a:spcPct val="100000"/>
              </a:lnSpc>
              <a:spcBef>
                <a:spcPts val="1000"/>
              </a:spcBef>
              <a:spcAft>
                <a:spcPts val="0"/>
              </a:spcAft>
              <a:buClr>
                <a:schemeClr val="dk1"/>
              </a:buClr>
              <a:buSzPts val="2800"/>
              <a:buNone/>
            </a:pPr>
            <a:endParaRPr/>
          </a:p>
          <a:p>
            <a:pPr marL="0" lvl="0" indent="0" algn="ctr" rtl="0">
              <a:lnSpc>
                <a:spcPct val="100000"/>
              </a:lnSpc>
              <a:spcBef>
                <a:spcPts val="1000"/>
              </a:spcBef>
              <a:spcAft>
                <a:spcPts val="0"/>
              </a:spcAft>
              <a:buClr>
                <a:schemeClr val="dk1"/>
              </a:buClr>
              <a:buSzPts val="2800"/>
              <a:buNone/>
            </a:pPr>
            <a:r>
              <a:rPr lang="en-AU"/>
              <a:t>“The cluster of production units in different sectors that provide consumption goods and services demanded by tourists. Such clusters are called sectors because tourist acquisition represents such a significant share of their supply that, in the absence of tourists, their production of these would cease to exist in meaningful quantity”</a:t>
            </a:r>
            <a:endParaRPr/>
          </a:p>
          <a:p>
            <a:pPr marL="0" lvl="0" indent="0" algn="ctr" rtl="0">
              <a:lnSpc>
                <a:spcPct val="100000"/>
              </a:lnSpc>
              <a:spcBef>
                <a:spcPts val="1000"/>
              </a:spcBef>
              <a:spcAft>
                <a:spcPts val="0"/>
              </a:spcAft>
              <a:buClr>
                <a:schemeClr val="dk1"/>
              </a:buClr>
              <a:buSzPts val="2800"/>
              <a:buNone/>
            </a:pPr>
            <a:endParaRPr/>
          </a:p>
          <a:p>
            <a:pPr marL="0" lvl="0" indent="0" algn="r" rtl="0">
              <a:lnSpc>
                <a:spcPct val="100000"/>
              </a:lnSpc>
              <a:spcBef>
                <a:spcPts val="1000"/>
              </a:spcBef>
              <a:spcAft>
                <a:spcPts val="0"/>
              </a:spcAft>
              <a:buClr>
                <a:schemeClr val="dk1"/>
              </a:buClr>
              <a:buSzPts val="2600"/>
              <a:buNone/>
            </a:pPr>
            <a:r>
              <a:rPr lang="en-AU" sz="2600" i="1"/>
              <a:t>UN World Tourism Organisation-UNWTO (2008)</a:t>
            </a:r>
            <a:endParaRPr/>
          </a:p>
        </p:txBody>
      </p:sp>
      <p:sp>
        <p:nvSpPr>
          <p:cNvPr id="115" name="Google Shape;115;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AU"/>
              <a:t>International Tourism Futures © Goodfellow Publishers 2024</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5"/>
          <p:cNvSpPr txBox="1">
            <a:spLocks noGrp="1"/>
          </p:cNvSpPr>
          <p:nvPr>
            <p:ph type="title" idx="4294967295"/>
          </p:nvPr>
        </p:nvSpPr>
        <p:spPr>
          <a:xfrm>
            <a:off x="838200" y="263225"/>
            <a:ext cx="10515600" cy="8883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The Global Tourism Industry Today</a:t>
            </a:r>
            <a:endParaRPr/>
          </a:p>
        </p:txBody>
      </p:sp>
      <p:sp>
        <p:nvSpPr>
          <p:cNvPr id="122" name="Google Shape;122;p5"/>
          <p:cNvSpPr txBox="1">
            <a:spLocks noGrp="1"/>
          </p:cNvSpPr>
          <p:nvPr>
            <p:ph type="body" idx="4294967295"/>
          </p:nvPr>
        </p:nvSpPr>
        <p:spPr>
          <a:xfrm>
            <a:off x="838200" y="1426625"/>
            <a:ext cx="10921200" cy="5074800"/>
          </a:xfrm>
          <a:prstGeom prst="rect">
            <a:avLst/>
          </a:prstGeom>
          <a:noFill/>
          <a:ln>
            <a:noFill/>
          </a:ln>
        </p:spPr>
        <p:txBody>
          <a:bodyPr spcFirstLastPara="1" wrap="square" lIns="91425" tIns="45700" rIns="91425" bIns="45700" anchor="t" anchorCtr="0">
            <a:normAutofit fontScale="70000" lnSpcReduction="20000"/>
          </a:bodyPr>
          <a:lstStyle/>
          <a:p>
            <a:pPr marL="457200" lvl="0" indent="-355600" algn="l" rtl="0">
              <a:lnSpc>
                <a:spcPct val="100000"/>
              </a:lnSpc>
              <a:spcBef>
                <a:spcPts val="0"/>
              </a:spcBef>
              <a:spcAft>
                <a:spcPts val="0"/>
              </a:spcAft>
              <a:buSzPct val="100000"/>
              <a:buChar char="•"/>
            </a:pPr>
            <a:r>
              <a:rPr lang="en-AU" sz="3200"/>
              <a:t>Notwithstanding the global pandemic threat, tourism has seen significant growth in the last few decades</a:t>
            </a:r>
            <a:endParaRPr sz="3200"/>
          </a:p>
          <a:p>
            <a:pPr marL="685800" lvl="1" indent="-187007" algn="l" rtl="0">
              <a:lnSpc>
                <a:spcPct val="100000"/>
              </a:lnSpc>
              <a:spcBef>
                <a:spcPts val="500"/>
              </a:spcBef>
              <a:spcAft>
                <a:spcPts val="0"/>
              </a:spcAft>
              <a:buClr>
                <a:schemeClr val="dk1"/>
              </a:buClr>
              <a:buSzPct val="100000"/>
              <a:buChar char="•"/>
            </a:pPr>
            <a:r>
              <a:rPr lang="en-AU" sz="2800"/>
              <a:t>Rising disposable income and living standards </a:t>
            </a:r>
            <a:endParaRPr sz="2800"/>
          </a:p>
          <a:p>
            <a:pPr marL="914400" lvl="0" indent="0" algn="l" rtl="0">
              <a:lnSpc>
                <a:spcPct val="100000"/>
              </a:lnSpc>
              <a:spcBef>
                <a:spcPts val="500"/>
              </a:spcBef>
              <a:spcAft>
                <a:spcPts val="0"/>
              </a:spcAft>
              <a:buNone/>
            </a:pPr>
            <a:endParaRPr sz="2600"/>
          </a:p>
          <a:p>
            <a:pPr marL="228600" lvl="0" indent="-179387" algn="l" rtl="0">
              <a:lnSpc>
                <a:spcPct val="100000"/>
              </a:lnSpc>
              <a:spcBef>
                <a:spcPts val="1000"/>
              </a:spcBef>
              <a:spcAft>
                <a:spcPts val="0"/>
              </a:spcAft>
              <a:buClr>
                <a:schemeClr val="dk1"/>
              </a:buClr>
              <a:buSzPct val="100000"/>
              <a:buChar char="•"/>
            </a:pPr>
            <a:r>
              <a:rPr lang="en-AU" sz="3200"/>
              <a:t>Tourism industry includes</a:t>
            </a:r>
            <a:endParaRPr sz="3200"/>
          </a:p>
          <a:p>
            <a:pPr marL="685800" lvl="1" indent="-187007" algn="l" rtl="0">
              <a:lnSpc>
                <a:spcPct val="100000"/>
              </a:lnSpc>
              <a:spcBef>
                <a:spcPts val="500"/>
              </a:spcBef>
              <a:spcAft>
                <a:spcPts val="0"/>
              </a:spcAft>
              <a:buClr>
                <a:schemeClr val="dk1"/>
              </a:buClr>
              <a:buSzPct val="100000"/>
              <a:buChar char="•"/>
            </a:pPr>
            <a:r>
              <a:rPr lang="en-AU" sz="2800"/>
              <a:t>Tourism sector</a:t>
            </a:r>
            <a:endParaRPr sz="2800"/>
          </a:p>
          <a:p>
            <a:pPr marL="685800" lvl="1" indent="-187007" algn="l" rtl="0">
              <a:lnSpc>
                <a:spcPct val="100000"/>
              </a:lnSpc>
              <a:spcBef>
                <a:spcPts val="500"/>
              </a:spcBef>
              <a:spcAft>
                <a:spcPts val="0"/>
              </a:spcAft>
              <a:buClr>
                <a:schemeClr val="dk1"/>
              </a:buClr>
              <a:buSzPct val="100000"/>
              <a:buChar char="•"/>
            </a:pPr>
            <a:r>
              <a:rPr lang="en-AU" sz="2800"/>
              <a:t>Hospitality sector</a:t>
            </a:r>
            <a:endParaRPr sz="2800"/>
          </a:p>
          <a:p>
            <a:pPr marL="685800" lvl="1" indent="-187007" algn="l" rtl="0">
              <a:lnSpc>
                <a:spcPct val="100000"/>
              </a:lnSpc>
              <a:spcBef>
                <a:spcPts val="500"/>
              </a:spcBef>
              <a:spcAft>
                <a:spcPts val="0"/>
              </a:spcAft>
              <a:buClr>
                <a:schemeClr val="dk1"/>
              </a:buClr>
              <a:buSzPct val="100000"/>
              <a:buChar char="•"/>
            </a:pPr>
            <a:r>
              <a:rPr lang="en-AU" sz="2800"/>
              <a:t>Events sector</a:t>
            </a:r>
            <a:endParaRPr sz="2800"/>
          </a:p>
          <a:p>
            <a:pPr marL="457200" lvl="0" indent="0" algn="l" rtl="0">
              <a:lnSpc>
                <a:spcPct val="100000"/>
              </a:lnSpc>
              <a:spcBef>
                <a:spcPts val="1000"/>
              </a:spcBef>
              <a:spcAft>
                <a:spcPts val="0"/>
              </a:spcAft>
              <a:buNone/>
            </a:pPr>
            <a:endParaRPr/>
          </a:p>
          <a:p>
            <a:pPr marL="228600" lvl="0" indent="-179387" algn="l" rtl="0">
              <a:lnSpc>
                <a:spcPct val="100000"/>
              </a:lnSpc>
              <a:spcBef>
                <a:spcPts val="1000"/>
              </a:spcBef>
              <a:spcAft>
                <a:spcPts val="0"/>
              </a:spcAft>
              <a:buClr>
                <a:schemeClr val="dk1"/>
              </a:buClr>
              <a:buSzPct val="100000"/>
              <a:buChar char="•"/>
            </a:pPr>
            <a:r>
              <a:rPr lang="en-AU" sz="3200"/>
              <a:t>Drivers of transformation and growth on the demand side</a:t>
            </a:r>
            <a:endParaRPr sz="3200"/>
          </a:p>
          <a:p>
            <a:pPr marL="685800" lvl="1" indent="-187007" algn="l" rtl="0">
              <a:lnSpc>
                <a:spcPct val="100000"/>
              </a:lnSpc>
              <a:spcBef>
                <a:spcPts val="500"/>
              </a:spcBef>
              <a:spcAft>
                <a:spcPts val="0"/>
              </a:spcAft>
              <a:buClr>
                <a:schemeClr val="dk1"/>
              </a:buClr>
              <a:buSzPct val="100000"/>
              <a:buChar char="•"/>
            </a:pPr>
            <a:r>
              <a:rPr lang="en-AU" sz="2800"/>
              <a:t>Rising disposable income</a:t>
            </a:r>
            <a:endParaRPr sz="2800"/>
          </a:p>
          <a:p>
            <a:pPr marL="685800" lvl="1" indent="-187007" algn="l" rtl="0">
              <a:lnSpc>
                <a:spcPct val="100000"/>
              </a:lnSpc>
              <a:spcBef>
                <a:spcPts val="500"/>
              </a:spcBef>
              <a:spcAft>
                <a:spcPts val="0"/>
              </a:spcAft>
              <a:buClr>
                <a:schemeClr val="dk1"/>
              </a:buClr>
              <a:buSzPct val="100000"/>
              <a:buChar char="•"/>
            </a:pPr>
            <a:r>
              <a:rPr lang="en-AU" sz="2800"/>
              <a:t>Favourable exchange rates</a:t>
            </a:r>
            <a:endParaRPr sz="2800"/>
          </a:p>
          <a:p>
            <a:pPr marL="685800" lvl="1" indent="-187007" algn="l" rtl="0">
              <a:lnSpc>
                <a:spcPct val="100000"/>
              </a:lnSpc>
              <a:spcBef>
                <a:spcPts val="500"/>
              </a:spcBef>
              <a:spcAft>
                <a:spcPts val="0"/>
              </a:spcAft>
              <a:buClr>
                <a:schemeClr val="dk1"/>
              </a:buClr>
              <a:buSzPct val="100000"/>
              <a:buChar char="•"/>
            </a:pPr>
            <a:r>
              <a:rPr lang="en-AU" sz="2800"/>
              <a:t>Technological change</a:t>
            </a:r>
            <a:endParaRPr sz="2800"/>
          </a:p>
          <a:p>
            <a:pPr marL="685800" lvl="1" indent="-187007" algn="l" rtl="0">
              <a:lnSpc>
                <a:spcPct val="100000"/>
              </a:lnSpc>
              <a:spcBef>
                <a:spcPts val="500"/>
              </a:spcBef>
              <a:spcAft>
                <a:spcPts val="0"/>
              </a:spcAft>
              <a:buClr>
                <a:schemeClr val="dk1"/>
              </a:buClr>
              <a:buSzPct val="100000"/>
              <a:buChar char="•"/>
            </a:pPr>
            <a:r>
              <a:rPr lang="en-AU" sz="2800"/>
              <a:t>Government regulations</a:t>
            </a:r>
            <a:endParaRPr sz="2800"/>
          </a:p>
          <a:p>
            <a:pPr marL="685800" lvl="1" indent="-187007" algn="l" rtl="0">
              <a:lnSpc>
                <a:spcPct val="100000"/>
              </a:lnSpc>
              <a:spcBef>
                <a:spcPts val="500"/>
              </a:spcBef>
              <a:spcAft>
                <a:spcPts val="0"/>
              </a:spcAft>
              <a:buClr>
                <a:schemeClr val="dk1"/>
              </a:buClr>
              <a:buSzPct val="100000"/>
              <a:buChar char="•"/>
            </a:pPr>
            <a:r>
              <a:rPr lang="en-AU" sz="2800"/>
              <a:t>Changing consumer preferences</a:t>
            </a:r>
            <a:endParaRPr sz="2800"/>
          </a:p>
          <a:p>
            <a:pPr marL="228600" lvl="0" indent="-64135" algn="l" rtl="0">
              <a:lnSpc>
                <a:spcPct val="100000"/>
              </a:lnSpc>
              <a:spcBef>
                <a:spcPts val="1000"/>
              </a:spcBef>
              <a:spcAft>
                <a:spcPts val="0"/>
              </a:spcAft>
              <a:buClr>
                <a:schemeClr val="dk1"/>
              </a:buClr>
              <a:buSzPct val="100000"/>
              <a:buNone/>
            </a:pPr>
            <a:endParaRPr/>
          </a:p>
          <a:p>
            <a:pPr marL="228600" lvl="0" indent="-64135" algn="l" rtl="0">
              <a:lnSpc>
                <a:spcPct val="90000"/>
              </a:lnSpc>
              <a:spcBef>
                <a:spcPts val="1000"/>
              </a:spcBef>
              <a:spcAft>
                <a:spcPts val="0"/>
              </a:spcAft>
              <a:buClr>
                <a:schemeClr val="dk1"/>
              </a:buClr>
              <a:buSzPct val="100000"/>
              <a:buNone/>
            </a:pPr>
            <a:endParaRPr/>
          </a:p>
        </p:txBody>
      </p:sp>
      <p:sp>
        <p:nvSpPr>
          <p:cNvPr id="123" name="Google Shape;123;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AU"/>
              <a:t>International Tourism Futures © Goodfellow Publishers 2024</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6"/>
          <p:cNvSpPr txBox="1">
            <a:spLocks noGrp="1"/>
          </p:cNvSpPr>
          <p:nvPr>
            <p:ph type="title" idx="4294967295"/>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The Global Tourism Industry Today</a:t>
            </a:r>
            <a:endParaRPr/>
          </a:p>
        </p:txBody>
      </p:sp>
      <p:sp>
        <p:nvSpPr>
          <p:cNvPr id="130" name="Google Shape;130;p6"/>
          <p:cNvSpPr txBox="1">
            <a:spLocks noGrp="1"/>
          </p:cNvSpPr>
          <p:nvPr>
            <p:ph type="body" idx="4294967295"/>
          </p:nvPr>
        </p:nvSpPr>
        <p:spPr>
          <a:xfrm>
            <a:off x="838200" y="1582625"/>
            <a:ext cx="10515600" cy="4837200"/>
          </a:xfrm>
          <a:prstGeom prst="rect">
            <a:avLst/>
          </a:prstGeom>
          <a:noFill/>
          <a:ln>
            <a:noFill/>
          </a:ln>
        </p:spPr>
        <p:txBody>
          <a:bodyPr spcFirstLastPara="1" wrap="square" lIns="91425" tIns="45700" rIns="91425" bIns="45700" anchor="t" anchorCtr="0">
            <a:normAutofit fontScale="47500" lnSpcReduction="20000"/>
          </a:bodyPr>
          <a:lstStyle/>
          <a:p>
            <a:pPr marL="228600" lvl="0" indent="-192087" algn="l" rtl="0">
              <a:lnSpc>
                <a:spcPct val="115000"/>
              </a:lnSpc>
              <a:spcBef>
                <a:spcPts val="0"/>
              </a:spcBef>
              <a:spcAft>
                <a:spcPts val="0"/>
              </a:spcAft>
              <a:buClr>
                <a:schemeClr val="dk1"/>
              </a:buClr>
              <a:buSzPct val="100000"/>
              <a:buChar char="•"/>
            </a:pPr>
            <a:r>
              <a:rPr lang="en-AU" sz="5500"/>
              <a:t>Drivers of transformation and growth on the supply side</a:t>
            </a:r>
            <a:endParaRPr sz="5500"/>
          </a:p>
          <a:p>
            <a:pPr marL="685800" lvl="1" indent="-183832" algn="l" rtl="0">
              <a:lnSpc>
                <a:spcPct val="115000"/>
              </a:lnSpc>
              <a:spcBef>
                <a:spcPts val="500"/>
              </a:spcBef>
              <a:spcAft>
                <a:spcPts val="0"/>
              </a:spcAft>
              <a:buClr>
                <a:schemeClr val="dk1"/>
              </a:buClr>
              <a:buSzPct val="100000"/>
              <a:buChar char="•"/>
            </a:pPr>
            <a:r>
              <a:rPr lang="en-AU" sz="4250"/>
              <a:t>Governments and local tourism operators have increased supply to meet increasing demand</a:t>
            </a:r>
            <a:endParaRPr sz="4250"/>
          </a:p>
          <a:p>
            <a:pPr marL="685800" lvl="1" indent="-183832" algn="l" rtl="0">
              <a:lnSpc>
                <a:spcPct val="115000"/>
              </a:lnSpc>
              <a:spcBef>
                <a:spcPts val="500"/>
              </a:spcBef>
              <a:spcAft>
                <a:spcPts val="0"/>
              </a:spcAft>
              <a:buClr>
                <a:schemeClr val="dk1"/>
              </a:buClr>
              <a:buSzPct val="100000"/>
              <a:buChar char="•"/>
            </a:pPr>
            <a:r>
              <a:rPr lang="en-AU" sz="4250"/>
              <a:t>Transport</a:t>
            </a:r>
            <a:endParaRPr sz="4250"/>
          </a:p>
          <a:p>
            <a:pPr marL="685800" lvl="1" indent="-183832" algn="l" rtl="0">
              <a:lnSpc>
                <a:spcPct val="115000"/>
              </a:lnSpc>
              <a:spcBef>
                <a:spcPts val="500"/>
              </a:spcBef>
              <a:spcAft>
                <a:spcPts val="0"/>
              </a:spcAft>
              <a:buClr>
                <a:schemeClr val="dk1"/>
              </a:buClr>
              <a:buSzPct val="100000"/>
              <a:buChar char="•"/>
            </a:pPr>
            <a:r>
              <a:rPr lang="en-AU" sz="4250"/>
              <a:t>Accommodation</a:t>
            </a:r>
            <a:endParaRPr sz="4250"/>
          </a:p>
          <a:p>
            <a:pPr marL="685800" lvl="1" indent="-183832" algn="l" rtl="0">
              <a:lnSpc>
                <a:spcPct val="115000"/>
              </a:lnSpc>
              <a:spcBef>
                <a:spcPts val="500"/>
              </a:spcBef>
              <a:spcAft>
                <a:spcPts val="0"/>
              </a:spcAft>
              <a:buClr>
                <a:schemeClr val="dk1"/>
              </a:buClr>
              <a:buSzPct val="100000"/>
              <a:buChar char="•"/>
            </a:pPr>
            <a:r>
              <a:rPr lang="en-AU" sz="4250"/>
              <a:t>Visitor-attractions</a:t>
            </a:r>
            <a:endParaRPr sz="4250"/>
          </a:p>
          <a:p>
            <a:pPr marL="685800" lvl="1" indent="-183832" algn="l" rtl="0">
              <a:lnSpc>
                <a:spcPct val="115000"/>
              </a:lnSpc>
              <a:spcBef>
                <a:spcPts val="500"/>
              </a:spcBef>
              <a:spcAft>
                <a:spcPts val="0"/>
              </a:spcAft>
              <a:buClr>
                <a:schemeClr val="dk1"/>
              </a:buClr>
              <a:buSzPct val="100000"/>
              <a:buChar char="•"/>
            </a:pPr>
            <a:r>
              <a:rPr lang="en-AU" sz="4250"/>
              <a:t>Associated services </a:t>
            </a:r>
            <a:endParaRPr sz="4250"/>
          </a:p>
          <a:p>
            <a:pPr marL="685800" lvl="1" indent="-183832" algn="l" rtl="0">
              <a:lnSpc>
                <a:spcPct val="115000"/>
              </a:lnSpc>
              <a:spcBef>
                <a:spcPts val="500"/>
              </a:spcBef>
              <a:spcAft>
                <a:spcPts val="0"/>
              </a:spcAft>
              <a:buClr>
                <a:schemeClr val="dk1"/>
              </a:buClr>
              <a:buSzPct val="100000"/>
              <a:buChar char="•"/>
            </a:pPr>
            <a:r>
              <a:rPr lang="en-AU" sz="4250"/>
              <a:t>Government incentives to attract tourists</a:t>
            </a:r>
            <a:endParaRPr sz="4250"/>
          </a:p>
          <a:p>
            <a:pPr marL="914400" lvl="0" indent="0" algn="l" rtl="0">
              <a:lnSpc>
                <a:spcPct val="115000"/>
              </a:lnSpc>
              <a:spcBef>
                <a:spcPts val="500"/>
              </a:spcBef>
              <a:spcAft>
                <a:spcPts val="0"/>
              </a:spcAft>
              <a:buNone/>
            </a:pPr>
            <a:endParaRPr sz="3600"/>
          </a:p>
          <a:p>
            <a:pPr marL="228600" lvl="0" indent="-192087" algn="l" rtl="0">
              <a:lnSpc>
                <a:spcPct val="115000"/>
              </a:lnSpc>
              <a:spcBef>
                <a:spcPts val="1000"/>
              </a:spcBef>
              <a:spcAft>
                <a:spcPts val="0"/>
              </a:spcAft>
              <a:buClr>
                <a:schemeClr val="dk1"/>
              </a:buClr>
              <a:buSzPct val="100000"/>
              <a:buChar char="•"/>
            </a:pPr>
            <a:r>
              <a:rPr lang="en-AU" sz="5500"/>
              <a:t>Tourism continues to create value for governments at all levels</a:t>
            </a:r>
            <a:endParaRPr sz="5500"/>
          </a:p>
          <a:p>
            <a:pPr marL="685800" lvl="1" indent="-183832" algn="l" rtl="0">
              <a:lnSpc>
                <a:spcPct val="115000"/>
              </a:lnSpc>
              <a:spcBef>
                <a:spcPts val="500"/>
              </a:spcBef>
              <a:spcAft>
                <a:spcPts val="0"/>
              </a:spcAft>
              <a:buClr>
                <a:schemeClr val="dk1"/>
              </a:buClr>
              <a:buSzPct val="100000"/>
              <a:buChar char="•"/>
            </a:pPr>
            <a:r>
              <a:rPr lang="en-AU" sz="4250"/>
              <a:t>Employment and income</a:t>
            </a:r>
            <a:endParaRPr sz="4250"/>
          </a:p>
          <a:p>
            <a:pPr marL="685800" lvl="1" indent="-183832" algn="l" rtl="0">
              <a:lnSpc>
                <a:spcPct val="115000"/>
              </a:lnSpc>
              <a:spcBef>
                <a:spcPts val="500"/>
              </a:spcBef>
              <a:spcAft>
                <a:spcPts val="0"/>
              </a:spcAft>
              <a:buClr>
                <a:schemeClr val="dk1"/>
              </a:buClr>
              <a:buSzPct val="100000"/>
              <a:buChar char="•"/>
            </a:pPr>
            <a:r>
              <a:rPr lang="en-AU" sz="4250"/>
              <a:t>Raising cultural awareness</a:t>
            </a:r>
            <a:endParaRPr sz="4250"/>
          </a:p>
          <a:p>
            <a:pPr marL="685800" lvl="1" indent="-183832" algn="l" rtl="0">
              <a:lnSpc>
                <a:spcPct val="115000"/>
              </a:lnSpc>
              <a:spcBef>
                <a:spcPts val="500"/>
              </a:spcBef>
              <a:spcAft>
                <a:spcPts val="0"/>
              </a:spcAft>
              <a:buClr>
                <a:schemeClr val="dk1"/>
              </a:buClr>
              <a:buSzPct val="100000"/>
              <a:buChar char="•"/>
            </a:pPr>
            <a:r>
              <a:rPr lang="en-AU" sz="4250"/>
              <a:t>Bringing people together</a:t>
            </a:r>
            <a:endParaRPr sz="4250"/>
          </a:p>
          <a:p>
            <a:pPr marL="685800" lvl="1" indent="-87630" algn="l" rtl="0">
              <a:lnSpc>
                <a:spcPct val="115000"/>
              </a:lnSpc>
              <a:spcBef>
                <a:spcPts val="500"/>
              </a:spcBef>
              <a:spcAft>
                <a:spcPts val="0"/>
              </a:spcAft>
              <a:buClr>
                <a:schemeClr val="dk1"/>
              </a:buClr>
              <a:buSzPct val="66666"/>
              <a:buNone/>
            </a:pPr>
            <a:endParaRPr sz="3600"/>
          </a:p>
          <a:p>
            <a:pPr marL="228600" lvl="0" indent="-64135" algn="l" rtl="0">
              <a:lnSpc>
                <a:spcPct val="100000"/>
              </a:lnSpc>
              <a:spcBef>
                <a:spcPts val="1000"/>
              </a:spcBef>
              <a:spcAft>
                <a:spcPts val="0"/>
              </a:spcAft>
              <a:buClr>
                <a:schemeClr val="dk1"/>
              </a:buClr>
              <a:buSzPct val="100000"/>
              <a:buNone/>
            </a:pPr>
            <a:endParaRPr/>
          </a:p>
          <a:p>
            <a:pPr marL="228600" lvl="0" indent="-64135" algn="l" rtl="0">
              <a:lnSpc>
                <a:spcPct val="90000"/>
              </a:lnSpc>
              <a:spcBef>
                <a:spcPts val="1000"/>
              </a:spcBef>
              <a:spcAft>
                <a:spcPts val="0"/>
              </a:spcAft>
              <a:buClr>
                <a:schemeClr val="dk1"/>
              </a:buClr>
              <a:buSzPct val="100000"/>
              <a:buNone/>
            </a:pPr>
            <a:endParaRPr/>
          </a:p>
        </p:txBody>
      </p:sp>
      <p:sp>
        <p:nvSpPr>
          <p:cNvPr id="131" name="Google Shape;131;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AU"/>
              <a:t>International Tourism Futures © Goodfellow Publishers 2024</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7"/>
          <p:cNvSpPr txBox="1">
            <a:spLocks noGrp="1"/>
          </p:cNvSpPr>
          <p:nvPr>
            <p:ph type="title" idx="4294967295"/>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Definitions</a:t>
            </a:r>
            <a:endParaRPr/>
          </a:p>
        </p:txBody>
      </p:sp>
      <p:sp>
        <p:nvSpPr>
          <p:cNvPr id="138" name="Google Shape;138;p7"/>
          <p:cNvSpPr txBox="1">
            <a:spLocks noGrp="1"/>
          </p:cNvSpPr>
          <p:nvPr>
            <p:ph type="body" idx="4294967295"/>
          </p:nvPr>
        </p:nvSpPr>
        <p:spPr>
          <a:xfrm>
            <a:off x="838200" y="1570892"/>
            <a:ext cx="10515600" cy="4606071"/>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chemeClr val="dk1"/>
              </a:buClr>
              <a:buSzPts val="2800"/>
              <a:buNone/>
            </a:pPr>
            <a:r>
              <a:rPr lang="en-AU"/>
              <a:t>Tourism futures</a:t>
            </a:r>
            <a:endParaRPr/>
          </a:p>
          <a:p>
            <a:pPr marL="0" lvl="0" indent="0" algn="l" rtl="0">
              <a:lnSpc>
                <a:spcPct val="100000"/>
              </a:lnSpc>
              <a:spcBef>
                <a:spcPts val="1000"/>
              </a:spcBef>
              <a:spcAft>
                <a:spcPts val="0"/>
              </a:spcAft>
              <a:buClr>
                <a:schemeClr val="dk1"/>
              </a:buClr>
              <a:buSzPts val="2600"/>
              <a:buNone/>
            </a:pPr>
            <a:endParaRPr sz="2600" i="1"/>
          </a:p>
          <a:p>
            <a:pPr marL="0" lvl="0" indent="0" algn="ctr" rtl="0">
              <a:lnSpc>
                <a:spcPct val="100000"/>
              </a:lnSpc>
              <a:spcBef>
                <a:spcPts val="1000"/>
              </a:spcBef>
              <a:spcAft>
                <a:spcPts val="0"/>
              </a:spcAft>
              <a:buClr>
                <a:schemeClr val="dk1"/>
              </a:buClr>
              <a:buSzPts val="2800"/>
              <a:buNone/>
            </a:pPr>
            <a:r>
              <a:rPr lang="en-AU"/>
              <a:t>‘Involves analysing trends, patterns, historical underpinnings and change to compose a range of possibilities for the industry in the medium to long term future’</a:t>
            </a:r>
            <a:endParaRPr/>
          </a:p>
          <a:p>
            <a:pPr marL="0" lvl="0" indent="0" algn="r" rtl="0">
              <a:lnSpc>
                <a:spcPct val="100000"/>
              </a:lnSpc>
              <a:spcBef>
                <a:spcPts val="1000"/>
              </a:spcBef>
              <a:spcAft>
                <a:spcPts val="0"/>
              </a:spcAft>
              <a:buClr>
                <a:schemeClr val="dk1"/>
              </a:buClr>
              <a:buSzPts val="2800"/>
              <a:buNone/>
            </a:pPr>
            <a:r>
              <a:rPr lang="en-AU"/>
              <a:t> (Buhalis </a:t>
            </a:r>
            <a:r>
              <a:rPr lang="en-AU" i="1"/>
              <a:t>et al.,</a:t>
            </a:r>
            <a:r>
              <a:rPr lang="en-AU"/>
              <a:t> 2006).  </a:t>
            </a:r>
            <a:endParaRPr/>
          </a:p>
          <a:p>
            <a:pPr marL="0" lvl="0" indent="0" algn="l" rtl="0">
              <a:lnSpc>
                <a:spcPct val="100000"/>
              </a:lnSpc>
              <a:spcBef>
                <a:spcPts val="1000"/>
              </a:spcBef>
              <a:spcAft>
                <a:spcPts val="0"/>
              </a:spcAft>
              <a:buClr>
                <a:schemeClr val="dk1"/>
              </a:buClr>
              <a:buSzPts val="2600"/>
              <a:buNone/>
            </a:pPr>
            <a:endParaRPr sz="2600" i="1"/>
          </a:p>
          <a:p>
            <a:pPr marL="0" lvl="0" indent="0" algn="ctr" rtl="0">
              <a:lnSpc>
                <a:spcPct val="90000"/>
              </a:lnSpc>
              <a:spcBef>
                <a:spcPts val="1000"/>
              </a:spcBef>
              <a:spcAft>
                <a:spcPts val="0"/>
              </a:spcAft>
              <a:buClr>
                <a:schemeClr val="dk1"/>
              </a:buClr>
              <a:buSzPts val="2800"/>
              <a:buNone/>
            </a:pPr>
            <a:endParaRPr i="1"/>
          </a:p>
        </p:txBody>
      </p:sp>
      <p:sp>
        <p:nvSpPr>
          <p:cNvPr id="139" name="Google Shape;139;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AU"/>
              <a:t>International Tourism Futures © Goodfellow Publishers 2024</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8"/>
          <p:cNvSpPr txBox="1">
            <a:spLocks noGrp="1"/>
          </p:cNvSpPr>
          <p:nvPr>
            <p:ph type="title" idx="4294967295"/>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Why Tourism Futures Studies?</a:t>
            </a:r>
            <a:endParaRPr/>
          </a:p>
        </p:txBody>
      </p:sp>
      <p:sp>
        <p:nvSpPr>
          <p:cNvPr id="146" name="Google Shape;146;p8"/>
          <p:cNvSpPr txBox="1">
            <a:spLocks noGrp="1"/>
          </p:cNvSpPr>
          <p:nvPr>
            <p:ph type="body" idx="4294967295"/>
          </p:nvPr>
        </p:nvSpPr>
        <p:spPr>
          <a:xfrm>
            <a:off x="838200" y="1582615"/>
            <a:ext cx="10515600" cy="4594348"/>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chemeClr val="dk1"/>
              </a:buClr>
              <a:buSzPts val="2800"/>
              <a:buChar char="•"/>
            </a:pPr>
            <a:r>
              <a:rPr lang="en-AU"/>
              <a:t>Frame the future of the industry for business and policymakers</a:t>
            </a:r>
            <a:endParaRPr/>
          </a:p>
          <a:p>
            <a:pPr marL="228600" lvl="0" indent="-228600" algn="l" rtl="0">
              <a:lnSpc>
                <a:spcPct val="100000"/>
              </a:lnSpc>
              <a:spcBef>
                <a:spcPts val="1000"/>
              </a:spcBef>
              <a:spcAft>
                <a:spcPts val="0"/>
              </a:spcAft>
              <a:buClr>
                <a:schemeClr val="dk1"/>
              </a:buClr>
              <a:buSzPts val="2800"/>
              <a:buChar char="•"/>
            </a:pPr>
            <a:r>
              <a:rPr lang="en-AU"/>
              <a:t>New and evolving area</a:t>
            </a:r>
            <a:endParaRPr/>
          </a:p>
          <a:p>
            <a:pPr marL="228600" lvl="0" indent="-228600" algn="l" rtl="0">
              <a:lnSpc>
                <a:spcPct val="100000"/>
              </a:lnSpc>
              <a:spcBef>
                <a:spcPts val="1000"/>
              </a:spcBef>
              <a:spcAft>
                <a:spcPts val="0"/>
              </a:spcAft>
              <a:buClr>
                <a:schemeClr val="dk1"/>
              </a:buClr>
              <a:buSzPts val="2800"/>
              <a:buChar char="•"/>
            </a:pPr>
            <a:r>
              <a:rPr lang="en-AU"/>
              <a:t>Three features of tourism futures</a:t>
            </a:r>
            <a:endParaRPr/>
          </a:p>
          <a:p>
            <a:pPr marL="685800" lvl="1" indent="-228600" algn="l" rtl="0">
              <a:lnSpc>
                <a:spcPct val="100000"/>
              </a:lnSpc>
              <a:spcBef>
                <a:spcPts val="500"/>
              </a:spcBef>
              <a:spcAft>
                <a:spcPts val="0"/>
              </a:spcAft>
              <a:buClr>
                <a:schemeClr val="dk1"/>
              </a:buClr>
              <a:buSzPts val="2400"/>
              <a:buChar char="•"/>
            </a:pPr>
            <a:r>
              <a:rPr lang="en-AU"/>
              <a:t>Systems view</a:t>
            </a:r>
            <a:endParaRPr/>
          </a:p>
          <a:p>
            <a:pPr marL="685800" lvl="1" indent="-228600" algn="l" rtl="0">
              <a:lnSpc>
                <a:spcPct val="100000"/>
              </a:lnSpc>
              <a:spcBef>
                <a:spcPts val="500"/>
              </a:spcBef>
              <a:spcAft>
                <a:spcPts val="0"/>
              </a:spcAft>
              <a:buClr>
                <a:schemeClr val="dk1"/>
              </a:buClr>
              <a:buSzPts val="2400"/>
              <a:buChar char="•"/>
            </a:pPr>
            <a:r>
              <a:rPr lang="en-AU"/>
              <a:t>Potential and probable future trends</a:t>
            </a:r>
            <a:endParaRPr/>
          </a:p>
          <a:p>
            <a:pPr marL="685800" lvl="1" indent="-228600" algn="l" rtl="0">
              <a:lnSpc>
                <a:spcPct val="100000"/>
              </a:lnSpc>
              <a:spcBef>
                <a:spcPts val="500"/>
              </a:spcBef>
              <a:spcAft>
                <a:spcPts val="0"/>
              </a:spcAft>
              <a:buClr>
                <a:schemeClr val="dk1"/>
              </a:buClr>
              <a:buSzPts val="2400"/>
              <a:buChar char="•"/>
            </a:pPr>
            <a:r>
              <a:rPr lang="en-AU"/>
              <a:t>Medium to long-term view</a:t>
            </a:r>
            <a:endParaRPr/>
          </a:p>
          <a:p>
            <a:pPr marL="457200" lvl="1" indent="0" algn="l" rtl="0">
              <a:lnSpc>
                <a:spcPct val="100000"/>
              </a:lnSpc>
              <a:spcBef>
                <a:spcPts val="500"/>
              </a:spcBef>
              <a:spcAft>
                <a:spcPts val="0"/>
              </a:spcAft>
              <a:buClr>
                <a:schemeClr val="dk1"/>
              </a:buClr>
              <a:buSzPts val="2400"/>
              <a:buNone/>
            </a:pPr>
            <a:endParaRPr/>
          </a:p>
          <a:p>
            <a:pPr marL="228600" lvl="0" indent="-50800" algn="l" rtl="0">
              <a:lnSpc>
                <a:spcPct val="100000"/>
              </a:lnSpc>
              <a:spcBef>
                <a:spcPts val="1000"/>
              </a:spcBef>
              <a:spcAft>
                <a:spcPts val="0"/>
              </a:spcAft>
              <a:buClr>
                <a:schemeClr val="dk1"/>
              </a:buClr>
              <a:buSzPts val="2800"/>
              <a:buNone/>
            </a:pPr>
            <a:endParaRPr/>
          </a:p>
          <a:p>
            <a:pPr marL="685800" lvl="1" indent="-76200" algn="l" rtl="0">
              <a:lnSpc>
                <a:spcPct val="100000"/>
              </a:lnSpc>
              <a:spcBef>
                <a:spcPts val="500"/>
              </a:spcBef>
              <a:spcAft>
                <a:spcPts val="0"/>
              </a:spcAft>
              <a:buClr>
                <a:schemeClr val="dk1"/>
              </a:buClr>
              <a:buSzPts val="2400"/>
              <a:buNone/>
            </a:pPr>
            <a:endParaRPr/>
          </a:p>
          <a:p>
            <a:pPr marL="228600" lvl="0" indent="-50800" algn="l" rtl="0">
              <a:lnSpc>
                <a:spcPct val="10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p:txBody>
      </p:sp>
      <p:sp>
        <p:nvSpPr>
          <p:cNvPr id="147" name="Google Shape;147;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AU"/>
              <a:t>International Tourism Futures © Goodfellow Publishers 2024</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9"/>
          <p:cNvSpPr txBox="1">
            <a:spLocks noGrp="1"/>
          </p:cNvSpPr>
          <p:nvPr>
            <p:ph type="title" idx="4294967295"/>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Futures</a:t>
            </a:r>
            <a:endParaRPr/>
          </a:p>
        </p:txBody>
      </p:sp>
      <p:sp>
        <p:nvSpPr>
          <p:cNvPr id="154" name="Google Shape;154;p9"/>
          <p:cNvSpPr txBox="1">
            <a:spLocks noGrp="1"/>
          </p:cNvSpPr>
          <p:nvPr>
            <p:ph type="body" idx="4294967295"/>
          </p:nvPr>
        </p:nvSpPr>
        <p:spPr>
          <a:xfrm>
            <a:off x="838200" y="1582615"/>
            <a:ext cx="10515600" cy="4594348"/>
          </a:xfrm>
          <a:prstGeom prst="rect">
            <a:avLst/>
          </a:prstGeom>
          <a:noFill/>
          <a:ln>
            <a:noFill/>
          </a:ln>
        </p:spPr>
        <p:txBody>
          <a:bodyPr spcFirstLastPara="1" wrap="square" lIns="91425" tIns="45700" rIns="91425" bIns="45700" anchor="t" anchorCtr="0">
            <a:normAutofit fontScale="92500" lnSpcReduction="20000"/>
          </a:bodyPr>
          <a:lstStyle/>
          <a:p>
            <a:pPr marL="228600" lvl="0" indent="-228600" algn="l" rtl="0">
              <a:lnSpc>
                <a:spcPct val="100000"/>
              </a:lnSpc>
              <a:spcBef>
                <a:spcPts val="0"/>
              </a:spcBef>
              <a:spcAft>
                <a:spcPts val="0"/>
              </a:spcAft>
              <a:buClr>
                <a:schemeClr val="dk1"/>
              </a:buClr>
              <a:buSzPct val="108108"/>
              <a:buChar char="•"/>
            </a:pPr>
            <a:r>
              <a:rPr lang="en-AU"/>
              <a:t>Chapter 2</a:t>
            </a:r>
            <a:endParaRPr/>
          </a:p>
          <a:p>
            <a:pPr marL="685800" lvl="1" indent="-228600" algn="l" rtl="0">
              <a:lnSpc>
                <a:spcPct val="100000"/>
              </a:lnSpc>
              <a:spcBef>
                <a:spcPts val="500"/>
              </a:spcBef>
              <a:spcAft>
                <a:spcPts val="0"/>
              </a:spcAft>
              <a:buClr>
                <a:schemeClr val="dk1"/>
              </a:buClr>
              <a:buSzPct val="108108"/>
              <a:buChar char="•"/>
            </a:pPr>
            <a:r>
              <a:rPr lang="en-AU"/>
              <a:t>Drivers likely to influence tourism in the future</a:t>
            </a:r>
            <a:endParaRPr/>
          </a:p>
          <a:p>
            <a:pPr marL="685800" lvl="1" indent="-228600" algn="l" rtl="0">
              <a:lnSpc>
                <a:spcPct val="100000"/>
              </a:lnSpc>
              <a:spcBef>
                <a:spcPts val="500"/>
              </a:spcBef>
              <a:spcAft>
                <a:spcPts val="0"/>
              </a:spcAft>
              <a:buClr>
                <a:schemeClr val="dk1"/>
              </a:buClr>
              <a:buSzPct val="108108"/>
              <a:buChar char="•"/>
            </a:pPr>
            <a:r>
              <a:rPr lang="en-AU"/>
              <a:t>Internal and external forces of change</a:t>
            </a:r>
            <a:endParaRPr/>
          </a:p>
          <a:p>
            <a:pPr marL="685800" lvl="1" indent="-228600" algn="l" rtl="0">
              <a:lnSpc>
                <a:spcPct val="100000"/>
              </a:lnSpc>
              <a:spcBef>
                <a:spcPts val="500"/>
              </a:spcBef>
              <a:spcAft>
                <a:spcPts val="0"/>
              </a:spcAft>
              <a:buClr>
                <a:schemeClr val="dk1"/>
              </a:buClr>
              <a:buSzPct val="108108"/>
              <a:buChar char="•"/>
            </a:pPr>
            <a:r>
              <a:rPr lang="en-AU"/>
              <a:t>Climate change, globalisation, generational change</a:t>
            </a:r>
            <a:endParaRPr/>
          </a:p>
          <a:p>
            <a:pPr marL="228600" lvl="0" indent="-228600" algn="l" rtl="0">
              <a:lnSpc>
                <a:spcPct val="100000"/>
              </a:lnSpc>
              <a:spcBef>
                <a:spcPts val="1000"/>
              </a:spcBef>
              <a:spcAft>
                <a:spcPts val="0"/>
              </a:spcAft>
              <a:buClr>
                <a:schemeClr val="dk1"/>
              </a:buClr>
              <a:buSzPct val="108108"/>
              <a:buChar char="•"/>
            </a:pPr>
            <a:r>
              <a:rPr lang="en-AU"/>
              <a:t>Chapter 3</a:t>
            </a:r>
            <a:endParaRPr/>
          </a:p>
          <a:p>
            <a:pPr marL="685800" lvl="1" indent="-228600" algn="l" rtl="0">
              <a:lnSpc>
                <a:spcPct val="100000"/>
              </a:lnSpc>
              <a:spcBef>
                <a:spcPts val="500"/>
              </a:spcBef>
              <a:spcAft>
                <a:spcPts val="0"/>
              </a:spcAft>
              <a:buClr>
                <a:schemeClr val="dk1"/>
              </a:buClr>
              <a:buSzPct val="108108"/>
              <a:buChar char="•"/>
            </a:pPr>
            <a:r>
              <a:rPr lang="en-AU"/>
              <a:t>Tourist needs and motivations</a:t>
            </a:r>
            <a:endParaRPr/>
          </a:p>
          <a:p>
            <a:pPr marL="685800" lvl="1" indent="-228600" algn="l" rtl="0">
              <a:lnSpc>
                <a:spcPct val="100000"/>
              </a:lnSpc>
              <a:spcBef>
                <a:spcPts val="500"/>
              </a:spcBef>
              <a:spcAft>
                <a:spcPts val="0"/>
              </a:spcAft>
              <a:buClr>
                <a:schemeClr val="dk1"/>
              </a:buClr>
              <a:buSzPct val="108108"/>
              <a:buChar char="•"/>
            </a:pPr>
            <a:r>
              <a:rPr lang="en-AU"/>
              <a:t>Evolutionary psychology</a:t>
            </a:r>
            <a:endParaRPr/>
          </a:p>
          <a:p>
            <a:pPr marL="685800" lvl="1" indent="-228600" algn="l" rtl="0">
              <a:lnSpc>
                <a:spcPct val="100000"/>
              </a:lnSpc>
              <a:spcBef>
                <a:spcPts val="500"/>
              </a:spcBef>
              <a:spcAft>
                <a:spcPts val="0"/>
              </a:spcAft>
              <a:buClr>
                <a:schemeClr val="dk1"/>
              </a:buClr>
              <a:buSzPct val="108108"/>
              <a:buChar char="•"/>
            </a:pPr>
            <a:r>
              <a:rPr lang="en-AU"/>
              <a:t>The fundamentals motives framework</a:t>
            </a:r>
            <a:endParaRPr/>
          </a:p>
          <a:p>
            <a:pPr marL="228600" lvl="0" indent="-228600" algn="l" rtl="0">
              <a:lnSpc>
                <a:spcPct val="100000"/>
              </a:lnSpc>
              <a:spcBef>
                <a:spcPts val="0"/>
              </a:spcBef>
              <a:spcAft>
                <a:spcPts val="0"/>
              </a:spcAft>
              <a:buClr>
                <a:schemeClr val="dk1"/>
              </a:buClr>
              <a:buSzPct val="108108"/>
              <a:buChar char="•"/>
            </a:pPr>
            <a:r>
              <a:rPr lang="en-AU"/>
              <a:t>Chapter 4</a:t>
            </a:r>
            <a:endParaRPr/>
          </a:p>
          <a:p>
            <a:pPr marL="685800" lvl="1" indent="-228600" algn="l" rtl="0">
              <a:lnSpc>
                <a:spcPct val="100000"/>
              </a:lnSpc>
              <a:spcBef>
                <a:spcPts val="500"/>
              </a:spcBef>
              <a:spcAft>
                <a:spcPts val="0"/>
              </a:spcAft>
              <a:buClr>
                <a:schemeClr val="dk1"/>
              </a:buClr>
              <a:buSzPct val="108108"/>
              <a:buChar char="•"/>
            </a:pPr>
            <a:r>
              <a:rPr lang="en-AU"/>
              <a:t>Virtual tourism</a:t>
            </a:r>
            <a:endParaRPr/>
          </a:p>
          <a:p>
            <a:pPr marL="685800" lvl="1" indent="-228600" algn="l" rtl="0">
              <a:lnSpc>
                <a:spcPct val="100000"/>
              </a:lnSpc>
              <a:spcBef>
                <a:spcPts val="500"/>
              </a:spcBef>
              <a:spcAft>
                <a:spcPts val="0"/>
              </a:spcAft>
              <a:buClr>
                <a:schemeClr val="dk1"/>
              </a:buClr>
              <a:buSzPct val="108108"/>
              <a:buChar char="•"/>
            </a:pPr>
            <a:r>
              <a:rPr lang="en-AU"/>
              <a:t>Digital nomads</a:t>
            </a:r>
            <a:endParaRPr/>
          </a:p>
          <a:p>
            <a:pPr marL="685800" lvl="1" indent="-228600" algn="l" rtl="0">
              <a:lnSpc>
                <a:spcPct val="100000"/>
              </a:lnSpc>
              <a:spcBef>
                <a:spcPts val="500"/>
              </a:spcBef>
              <a:spcAft>
                <a:spcPts val="0"/>
              </a:spcAft>
              <a:buClr>
                <a:schemeClr val="dk1"/>
              </a:buClr>
              <a:buSzPct val="108108"/>
              <a:buChar char="•"/>
            </a:pPr>
            <a:r>
              <a:rPr lang="en-AU"/>
              <a:t>Slow tourism</a:t>
            </a:r>
            <a:endParaRPr/>
          </a:p>
          <a:p>
            <a:pPr marL="685800" lvl="1" indent="-228600" algn="l" rtl="0">
              <a:lnSpc>
                <a:spcPct val="100000"/>
              </a:lnSpc>
              <a:spcBef>
                <a:spcPts val="500"/>
              </a:spcBef>
              <a:spcAft>
                <a:spcPts val="0"/>
              </a:spcAft>
              <a:buClr>
                <a:schemeClr val="dk1"/>
              </a:buClr>
              <a:buSzPct val="108108"/>
              <a:buChar char="•"/>
            </a:pPr>
            <a:r>
              <a:rPr lang="en-AU"/>
              <a:t>Solo travellers</a:t>
            </a:r>
            <a:endParaRPr/>
          </a:p>
          <a:p>
            <a:pPr marL="457200" lvl="1" indent="0" algn="l" rtl="0">
              <a:lnSpc>
                <a:spcPct val="100000"/>
              </a:lnSpc>
              <a:spcBef>
                <a:spcPts val="500"/>
              </a:spcBef>
              <a:spcAft>
                <a:spcPts val="0"/>
              </a:spcAft>
              <a:buClr>
                <a:schemeClr val="dk1"/>
              </a:buClr>
              <a:buSzPct val="108108"/>
              <a:buNone/>
            </a:pPr>
            <a:endParaRPr/>
          </a:p>
          <a:p>
            <a:pPr marL="228600" lvl="0" indent="-50800" algn="l" rtl="0">
              <a:lnSpc>
                <a:spcPct val="100000"/>
              </a:lnSpc>
              <a:spcBef>
                <a:spcPts val="1000"/>
              </a:spcBef>
              <a:spcAft>
                <a:spcPts val="0"/>
              </a:spcAft>
              <a:buClr>
                <a:schemeClr val="dk1"/>
              </a:buClr>
              <a:buSzPct val="108108"/>
              <a:buNone/>
            </a:pPr>
            <a:endParaRPr/>
          </a:p>
          <a:p>
            <a:pPr marL="685800" lvl="1" indent="-76200" algn="l" rtl="0">
              <a:lnSpc>
                <a:spcPct val="100000"/>
              </a:lnSpc>
              <a:spcBef>
                <a:spcPts val="500"/>
              </a:spcBef>
              <a:spcAft>
                <a:spcPts val="0"/>
              </a:spcAft>
              <a:buClr>
                <a:schemeClr val="dk1"/>
              </a:buClr>
              <a:buSzPct val="108108"/>
              <a:buNone/>
            </a:pPr>
            <a:endParaRPr/>
          </a:p>
          <a:p>
            <a:pPr marL="228600" lvl="0" indent="-50800" algn="l" rtl="0">
              <a:lnSpc>
                <a:spcPct val="100000"/>
              </a:lnSpc>
              <a:spcBef>
                <a:spcPts val="1000"/>
              </a:spcBef>
              <a:spcAft>
                <a:spcPts val="0"/>
              </a:spcAft>
              <a:buClr>
                <a:schemeClr val="dk1"/>
              </a:buClr>
              <a:buSzPct val="108108"/>
              <a:buNone/>
            </a:pPr>
            <a:endParaRPr/>
          </a:p>
          <a:p>
            <a:pPr marL="228600" lvl="0" indent="-50800" algn="l" rtl="0">
              <a:lnSpc>
                <a:spcPct val="90000"/>
              </a:lnSpc>
              <a:spcBef>
                <a:spcPts val="1000"/>
              </a:spcBef>
              <a:spcAft>
                <a:spcPts val="0"/>
              </a:spcAft>
              <a:buClr>
                <a:schemeClr val="dk1"/>
              </a:buClr>
              <a:buSzPct val="108108"/>
              <a:buNone/>
            </a:pPr>
            <a:endParaRPr/>
          </a:p>
        </p:txBody>
      </p:sp>
      <p:sp>
        <p:nvSpPr>
          <p:cNvPr id="155" name="Google Shape;1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AU"/>
              <a:t>International Tourism Futures © Goodfellow Publishers 2024</a:t>
            </a:r>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2240</Words>
  <Application>Microsoft Office PowerPoint</Application>
  <PresentationFormat>Widescreen</PresentationFormat>
  <Paragraphs>199</Paragraphs>
  <Slides>14</Slides>
  <Notes>14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Office Theme</vt:lpstr>
      <vt:lpstr>PowerPoint Presentation</vt:lpstr>
      <vt:lpstr>Chapter Outline</vt:lpstr>
      <vt:lpstr>Introduction</vt:lpstr>
      <vt:lpstr>Definitions</vt:lpstr>
      <vt:lpstr>The Global Tourism Industry Today</vt:lpstr>
      <vt:lpstr>The Global Tourism Industry Today</vt:lpstr>
      <vt:lpstr>Definitions</vt:lpstr>
      <vt:lpstr>Why Tourism Futures Studies?</vt:lpstr>
      <vt:lpstr>Futures</vt:lpstr>
      <vt:lpstr>Sectors</vt:lpstr>
      <vt:lpstr>Themes</vt:lpstr>
      <vt:lpstr>Foresight</vt:lpstr>
      <vt:lpstr>Summary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Sally North</dc:creator>
  <cp:lastModifiedBy>Sally North</cp:lastModifiedBy>
  <cp:revision>1</cp:revision>
  <dcterms:created xsi:type="dcterms:W3CDTF">2016-07-13T11:20:36Z</dcterms:created>
  <dcterms:modified xsi:type="dcterms:W3CDTF">2024-12-02T21:09:32Z</dcterms:modified>
</cp:coreProperties>
</file>